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80" r:id="rId2"/>
    <p:sldId id="256" r:id="rId3"/>
    <p:sldId id="278" r:id="rId4"/>
    <p:sldId id="257" r:id="rId5"/>
    <p:sldId id="258" r:id="rId6"/>
    <p:sldId id="277" r:id="rId7"/>
    <p:sldId id="259" r:id="rId8"/>
    <p:sldId id="265" r:id="rId9"/>
    <p:sldId id="276" r:id="rId10"/>
    <p:sldId id="266" r:id="rId11"/>
    <p:sldId id="260" r:id="rId12"/>
    <p:sldId id="268" r:id="rId13"/>
    <p:sldId id="261" r:id="rId14"/>
    <p:sldId id="272" r:id="rId15"/>
    <p:sldId id="273" r:id="rId16"/>
    <p:sldId id="262" r:id="rId17"/>
    <p:sldId id="279" r:id="rId18"/>
    <p:sldId id="269" r:id="rId19"/>
    <p:sldId id="274" r:id="rId20"/>
    <p:sldId id="27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/>
    <p:restoredTop sz="94634"/>
  </p:normalViewPr>
  <p:slideViewPr>
    <p:cSldViewPr snapToGrid="0" snapToObjects="1">
      <p:cViewPr varScale="1">
        <p:scale>
          <a:sx n="88" d="100"/>
          <a:sy n="88" d="100"/>
        </p:scale>
        <p:origin x="184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5F6BF5-FD32-4D9B-8EDE-0FE982F912F8}" type="doc">
      <dgm:prSet loTypeId="urn:microsoft.com/office/officeart/2005/8/layout/vList2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50124D3-7C99-4803-A6B5-187B0A79AFFF}">
      <dgm:prSet custT="1"/>
      <dgm:spPr/>
      <dgm:t>
        <a:bodyPr/>
        <a:lstStyle/>
        <a:p>
          <a:r>
            <a:rPr lang="en-US" sz="1600" dirty="0"/>
            <a:t>The Gospel is woven into the  lesson with a clear invitation for salvation.</a:t>
          </a:r>
        </a:p>
      </dgm:t>
    </dgm:pt>
    <dgm:pt modelId="{4A689FF6-81A4-4BB6-838C-57D56C35269E}" type="parTrans" cxnId="{F18F0A9E-5F90-4119-9E5C-4BE8049EB2A6}">
      <dgm:prSet/>
      <dgm:spPr/>
      <dgm:t>
        <a:bodyPr/>
        <a:lstStyle/>
        <a:p>
          <a:endParaRPr lang="en-US"/>
        </a:p>
      </dgm:t>
    </dgm:pt>
    <dgm:pt modelId="{50859B0D-96F8-4F9B-A1F5-A68A652F9668}" type="sibTrans" cxnId="{F18F0A9E-5F90-4119-9E5C-4BE8049EB2A6}">
      <dgm:prSet/>
      <dgm:spPr/>
      <dgm:t>
        <a:bodyPr/>
        <a:lstStyle/>
        <a:p>
          <a:endParaRPr lang="en-US"/>
        </a:p>
      </dgm:t>
    </dgm:pt>
    <dgm:pt modelId="{CE0C7D70-5AC9-4A36-BE18-FDEE71D26AED}">
      <dgm:prSet custT="1"/>
      <dgm:spPr/>
      <dgm:t>
        <a:bodyPr/>
        <a:lstStyle/>
        <a:p>
          <a:r>
            <a:rPr lang="en-US" sz="1500" dirty="0"/>
            <a:t>The teacher </a:t>
          </a:r>
          <a:r>
            <a:rPr lang="en-US" sz="1500" u="sng" dirty="0"/>
            <a:t>knows</a:t>
          </a:r>
          <a:r>
            <a:rPr lang="en-US" sz="1500" dirty="0"/>
            <a:t> the lesson well enough to maintain eye contact with the students (not the curriculum) while teaching.</a:t>
          </a:r>
        </a:p>
      </dgm:t>
    </dgm:pt>
    <dgm:pt modelId="{4F341980-3572-452B-BF57-86C0C716F69C}" type="parTrans" cxnId="{7190109C-3C92-43ED-9CC7-3049DBCB557B}">
      <dgm:prSet/>
      <dgm:spPr/>
      <dgm:t>
        <a:bodyPr/>
        <a:lstStyle/>
        <a:p>
          <a:endParaRPr lang="en-US"/>
        </a:p>
      </dgm:t>
    </dgm:pt>
    <dgm:pt modelId="{549F21E8-EB44-4FA9-A000-D8E6A46584C1}" type="sibTrans" cxnId="{7190109C-3C92-43ED-9CC7-3049DBCB557B}">
      <dgm:prSet/>
      <dgm:spPr/>
      <dgm:t>
        <a:bodyPr/>
        <a:lstStyle/>
        <a:p>
          <a:endParaRPr lang="en-US"/>
        </a:p>
      </dgm:t>
    </dgm:pt>
    <dgm:pt modelId="{A59FD1A6-4194-4D82-B998-F1A36AAB1341}">
      <dgm:prSet custT="1"/>
      <dgm:spPr/>
      <dgm:t>
        <a:bodyPr/>
        <a:lstStyle/>
        <a:p>
          <a:r>
            <a:rPr lang="en-US" sz="1600" dirty="0"/>
            <a:t>Props are used to capture and maintain the students’ attention.</a:t>
          </a:r>
        </a:p>
      </dgm:t>
    </dgm:pt>
    <dgm:pt modelId="{EDAB4974-5895-4F6F-ABAD-1B22D0E1B72E}" type="parTrans" cxnId="{839BC1F4-8BB5-4425-B4F6-75D381D4AB4E}">
      <dgm:prSet/>
      <dgm:spPr/>
      <dgm:t>
        <a:bodyPr/>
        <a:lstStyle/>
        <a:p>
          <a:endParaRPr lang="en-US"/>
        </a:p>
      </dgm:t>
    </dgm:pt>
    <dgm:pt modelId="{B1CD78E9-17A1-4CF6-89C1-9A36D15379A0}" type="sibTrans" cxnId="{839BC1F4-8BB5-4425-B4F6-75D381D4AB4E}">
      <dgm:prSet/>
      <dgm:spPr/>
      <dgm:t>
        <a:bodyPr/>
        <a:lstStyle/>
        <a:p>
          <a:endParaRPr lang="en-US"/>
        </a:p>
      </dgm:t>
    </dgm:pt>
    <dgm:pt modelId="{B40225C0-A059-40C2-8A46-7232B873BA91}">
      <dgm:prSet custT="1"/>
      <dgm:spPr/>
      <dgm:t>
        <a:bodyPr/>
        <a:lstStyle/>
        <a:p>
          <a:r>
            <a:rPr lang="en-US" sz="2000" dirty="0"/>
            <a:t>The 4 Rights are woven into the lesson. </a:t>
          </a:r>
        </a:p>
      </dgm:t>
    </dgm:pt>
    <dgm:pt modelId="{5BA55767-1B20-4E45-91CC-1015E3625642}" type="parTrans" cxnId="{BB4F2443-567E-42FB-B138-8E2C567DF615}">
      <dgm:prSet/>
      <dgm:spPr/>
      <dgm:t>
        <a:bodyPr/>
        <a:lstStyle/>
        <a:p>
          <a:endParaRPr lang="en-US"/>
        </a:p>
      </dgm:t>
    </dgm:pt>
    <dgm:pt modelId="{4C30BE15-5836-48FD-AD56-2F7E42033289}" type="sibTrans" cxnId="{BB4F2443-567E-42FB-B138-8E2C567DF615}">
      <dgm:prSet/>
      <dgm:spPr/>
      <dgm:t>
        <a:bodyPr/>
        <a:lstStyle/>
        <a:p>
          <a:endParaRPr lang="en-US"/>
        </a:p>
      </dgm:t>
    </dgm:pt>
    <dgm:pt modelId="{4446C16C-FA2B-4A40-8E94-C0C47A6C3DB0}">
      <dgm:prSet custT="1"/>
      <dgm:spPr/>
      <dgm:t>
        <a:bodyPr/>
        <a:lstStyle/>
        <a:p>
          <a:r>
            <a:rPr lang="en-US" sz="1800" dirty="0"/>
            <a:t>Students and teachers are using their Bibles.</a:t>
          </a:r>
        </a:p>
      </dgm:t>
    </dgm:pt>
    <dgm:pt modelId="{FF9766C1-70C0-4CF6-BD2E-27E1DF273563}" type="parTrans" cxnId="{34361FA4-AF6C-4EED-B1A6-79E4FB5D637A}">
      <dgm:prSet/>
      <dgm:spPr/>
      <dgm:t>
        <a:bodyPr/>
        <a:lstStyle/>
        <a:p>
          <a:endParaRPr lang="en-US"/>
        </a:p>
      </dgm:t>
    </dgm:pt>
    <dgm:pt modelId="{2B76F597-EBB5-4A7C-8685-5A0D0C87E75E}" type="sibTrans" cxnId="{34361FA4-AF6C-4EED-B1A6-79E4FB5D637A}">
      <dgm:prSet/>
      <dgm:spPr/>
      <dgm:t>
        <a:bodyPr/>
        <a:lstStyle/>
        <a:p>
          <a:endParaRPr lang="en-US"/>
        </a:p>
      </dgm:t>
    </dgm:pt>
    <dgm:pt modelId="{3791CC3C-54F5-4CD5-B06C-AC2FE521D0A5}">
      <dgm:prSet custT="1"/>
      <dgm:spPr/>
      <dgm:t>
        <a:bodyPr/>
        <a:lstStyle/>
        <a:p>
          <a:r>
            <a:rPr lang="en-US" sz="1800" dirty="0"/>
            <a:t>The Scripture outline in the curriculum is followed.</a:t>
          </a:r>
        </a:p>
      </dgm:t>
    </dgm:pt>
    <dgm:pt modelId="{6659FF0C-BFF4-48BD-A371-065C2F281683}" type="parTrans" cxnId="{DD980191-F4A2-42B4-93B7-2E2B24F643B2}">
      <dgm:prSet/>
      <dgm:spPr/>
      <dgm:t>
        <a:bodyPr/>
        <a:lstStyle/>
        <a:p>
          <a:endParaRPr lang="en-US"/>
        </a:p>
      </dgm:t>
    </dgm:pt>
    <dgm:pt modelId="{F24FE46D-D6A3-4EEF-AD62-8E9AD6B0ADF1}" type="sibTrans" cxnId="{DD980191-F4A2-42B4-93B7-2E2B24F643B2}">
      <dgm:prSet/>
      <dgm:spPr/>
      <dgm:t>
        <a:bodyPr/>
        <a:lstStyle/>
        <a:p>
          <a:endParaRPr lang="en-US"/>
        </a:p>
      </dgm:t>
    </dgm:pt>
    <dgm:pt modelId="{B420C91E-D375-BA47-8254-4E8E43B5CA80}" type="pres">
      <dgm:prSet presAssocID="{365F6BF5-FD32-4D9B-8EDE-0FE982F912F8}" presName="linear" presStyleCnt="0">
        <dgm:presLayoutVars>
          <dgm:animLvl val="lvl"/>
          <dgm:resizeHandles val="exact"/>
        </dgm:presLayoutVars>
      </dgm:prSet>
      <dgm:spPr/>
    </dgm:pt>
    <dgm:pt modelId="{C378BB42-216D-0642-A29F-073B45317740}" type="pres">
      <dgm:prSet presAssocID="{F50124D3-7C99-4803-A6B5-187B0A79AFFF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B0C0BF35-676D-034D-9391-B8B267F743AB}" type="pres">
      <dgm:prSet presAssocID="{50859B0D-96F8-4F9B-A1F5-A68A652F9668}" presName="spacer" presStyleCnt="0"/>
      <dgm:spPr/>
    </dgm:pt>
    <dgm:pt modelId="{01ED3AA3-8625-914D-AA7C-B79229493B81}" type="pres">
      <dgm:prSet presAssocID="{CE0C7D70-5AC9-4A36-BE18-FDEE71D26AED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6A6F5D99-AB05-CE4C-B18A-AC99D0D9D069}" type="pres">
      <dgm:prSet presAssocID="{549F21E8-EB44-4FA9-A000-D8E6A46584C1}" presName="spacer" presStyleCnt="0"/>
      <dgm:spPr/>
    </dgm:pt>
    <dgm:pt modelId="{E3412086-EDE4-EF4D-A20B-844C99D4E117}" type="pres">
      <dgm:prSet presAssocID="{A59FD1A6-4194-4D82-B998-F1A36AAB1341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4E63242F-E009-914F-B170-4729E978F29E}" type="pres">
      <dgm:prSet presAssocID="{B1CD78E9-17A1-4CF6-89C1-9A36D15379A0}" presName="spacer" presStyleCnt="0"/>
      <dgm:spPr/>
    </dgm:pt>
    <dgm:pt modelId="{A9722A6C-2C56-B24A-9BD1-696F6A004CAA}" type="pres">
      <dgm:prSet presAssocID="{B40225C0-A059-40C2-8A46-7232B873BA91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2AAFF38A-B8A0-B148-A242-33EFE24FB426}" type="pres">
      <dgm:prSet presAssocID="{4C30BE15-5836-48FD-AD56-2F7E42033289}" presName="spacer" presStyleCnt="0"/>
      <dgm:spPr/>
    </dgm:pt>
    <dgm:pt modelId="{99C4E975-5C70-FF45-88A5-88474EB5822D}" type="pres">
      <dgm:prSet presAssocID="{4446C16C-FA2B-4A40-8E94-C0C47A6C3DB0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0F004AE9-5CE8-0644-810F-C6B4CC10906F}" type="pres">
      <dgm:prSet presAssocID="{2B76F597-EBB5-4A7C-8685-5A0D0C87E75E}" presName="spacer" presStyleCnt="0"/>
      <dgm:spPr/>
    </dgm:pt>
    <dgm:pt modelId="{A2EA5C9B-1802-1A4C-950B-25ED1FCC8F9A}" type="pres">
      <dgm:prSet presAssocID="{3791CC3C-54F5-4CD5-B06C-AC2FE521D0A5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BB4F2443-567E-42FB-B138-8E2C567DF615}" srcId="{365F6BF5-FD32-4D9B-8EDE-0FE982F912F8}" destId="{B40225C0-A059-40C2-8A46-7232B873BA91}" srcOrd="3" destOrd="0" parTransId="{5BA55767-1B20-4E45-91CC-1015E3625642}" sibTransId="{4C30BE15-5836-48FD-AD56-2F7E42033289}"/>
    <dgm:cxn modelId="{64972643-E545-DC46-A616-186D3C7E79A7}" type="presOf" srcId="{3791CC3C-54F5-4CD5-B06C-AC2FE521D0A5}" destId="{A2EA5C9B-1802-1A4C-950B-25ED1FCC8F9A}" srcOrd="0" destOrd="0" presId="urn:microsoft.com/office/officeart/2005/8/layout/vList2"/>
    <dgm:cxn modelId="{481EA64D-DC3D-1949-9A51-502BB7160DF2}" type="presOf" srcId="{365F6BF5-FD32-4D9B-8EDE-0FE982F912F8}" destId="{B420C91E-D375-BA47-8254-4E8E43B5CA80}" srcOrd="0" destOrd="0" presId="urn:microsoft.com/office/officeart/2005/8/layout/vList2"/>
    <dgm:cxn modelId="{BC649768-6508-814D-A5E6-04C2B8A5FD8B}" type="presOf" srcId="{4446C16C-FA2B-4A40-8E94-C0C47A6C3DB0}" destId="{99C4E975-5C70-FF45-88A5-88474EB5822D}" srcOrd="0" destOrd="0" presId="urn:microsoft.com/office/officeart/2005/8/layout/vList2"/>
    <dgm:cxn modelId="{DD980191-F4A2-42B4-93B7-2E2B24F643B2}" srcId="{365F6BF5-FD32-4D9B-8EDE-0FE982F912F8}" destId="{3791CC3C-54F5-4CD5-B06C-AC2FE521D0A5}" srcOrd="5" destOrd="0" parTransId="{6659FF0C-BFF4-48BD-A371-065C2F281683}" sibTransId="{F24FE46D-D6A3-4EEF-AD62-8E9AD6B0ADF1}"/>
    <dgm:cxn modelId="{7190109C-3C92-43ED-9CC7-3049DBCB557B}" srcId="{365F6BF5-FD32-4D9B-8EDE-0FE982F912F8}" destId="{CE0C7D70-5AC9-4A36-BE18-FDEE71D26AED}" srcOrd="1" destOrd="0" parTransId="{4F341980-3572-452B-BF57-86C0C716F69C}" sibTransId="{549F21E8-EB44-4FA9-A000-D8E6A46584C1}"/>
    <dgm:cxn modelId="{F18F0A9E-5F90-4119-9E5C-4BE8049EB2A6}" srcId="{365F6BF5-FD32-4D9B-8EDE-0FE982F912F8}" destId="{F50124D3-7C99-4803-A6B5-187B0A79AFFF}" srcOrd="0" destOrd="0" parTransId="{4A689FF6-81A4-4BB6-838C-57D56C35269E}" sibTransId="{50859B0D-96F8-4F9B-A1F5-A68A652F9668}"/>
    <dgm:cxn modelId="{CEB9D89E-D223-264D-9EC7-A1AD308A2364}" type="presOf" srcId="{A59FD1A6-4194-4D82-B998-F1A36AAB1341}" destId="{E3412086-EDE4-EF4D-A20B-844C99D4E117}" srcOrd="0" destOrd="0" presId="urn:microsoft.com/office/officeart/2005/8/layout/vList2"/>
    <dgm:cxn modelId="{34361FA4-AF6C-4EED-B1A6-79E4FB5D637A}" srcId="{365F6BF5-FD32-4D9B-8EDE-0FE982F912F8}" destId="{4446C16C-FA2B-4A40-8E94-C0C47A6C3DB0}" srcOrd="4" destOrd="0" parTransId="{FF9766C1-70C0-4CF6-BD2E-27E1DF273563}" sibTransId="{2B76F597-EBB5-4A7C-8685-5A0D0C87E75E}"/>
    <dgm:cxn modelId="{D80F0DAA-9C11-3F4C-97F5-A95567E36A9B}" type="presOf" srcId="{F50124D3-7C99-4803-A6B5-187B0A79AFFF}" destId="{C378BB42-216D-0642-A29F-073B45317740}" srcOrd="0" destOrd="0" presId="urn:microsoft.com/office/officeart/2005/8/layout/vList2"/>
    <dgm:cxn modelId="{F1DB7CB7-BAEF-0C4F-B18B-39BE0EDC78EF}" type="presOf" srcId="{CE0C7D70-5AC9-4A36-BE18-FDEE71D26AED}" destId="{01ED3AA3-8625-914D-AA7C-B79229493B81}" srcOrd="0" destOrd="0" presId="urn:microsoft.com/office/officeart/2005/8/layout/vList2"/>
    <dgm:cxn modelId="{839BC1F4-8BB5-4425-B4F6-75D381D4AB4E}" srcId="{365F6BF5-FD32-4D9B-8EDE-0FE982F912F8}" destId="{A59FD1A6-4194-4D82-B998-F1A36AAB1341}" srcOrd="2" destOrd="0" parTransId="{EDAB4974-5895-4F6F-ABAD-1B22D0E1B72E}" sibTransId="{B1CD78E9-17A1-4CF6-89C1-9A36D15379A0}"/>
    <dgm:cxn modelId="{6AB06CF9-CFBD-4C4D-A883-14E7843D7808}" type="presOf" srcId="{B40225C0-A059-40C2-8A46-7232B873BA91}" destId="{A9722A6C-2C56-B24A-9BD1-696F6A004CAA}" srcOrd="0" destOrd="0" presId="urn:microsoft.com/office/officeart/2005/8/layout/vList2"/>
    <dgm:cxn modelId="{49827EE8-F7FB-1F49-9A04-4E76FF735E62}" type="presParOf" srcId="{B420C91E-D375-BA47-8254-4E8E43B5CA80}" destId="{C378BB42-216D-0642-A29F-073B45317740}" srcOrd="0" destOrd="0" presId="urn:microsoft.com/office/officeart/2005/8/layout/vList2"/>
    <dgm:cxn modelId="{7DB2629A-B868-9F41-B7A9-E42C2EE97602}" type="presParOf" srcId="{B420C91E-D375-BA47-8254-4E8E43B5CA80}" destId="{B0C0BF35-676D-034D-9391-B8B267F743AB}" srcOrd="1" destOrd="0" presId="urn:microsoft.com/office/officeart/2005/8/layout/vList2"/>
    <dgm:cxn modelId="{5366AED7-AC48-674C-98BF-68EA7535B95C}" type="presParOf" srcId="{B420C91E-D375-BA47-8254-4E8E43B5CA80}" destId="{01ED3AA3-8625-914D-AA7C-B79229493B81}" srcOrd="2" destOrd="0" presId="urn:microsoft.com/office/officeart/2005/8/layout/vList2"/>
    <dgm:cxn modelId="{6278063D-B6B2-2B4D-B7B3-8D8258E5E853}" type="presParOf" srcId="{B420C91E-D375-BA47-8254-4E8E43B5CA80}" destId="{6A6F5D99-AB05-CE4C-B18A-AC99D0D9D069}" srcOrd="3" destOrd="0" presId="urn:microsoft.com/office/officeart/2005/8/layout/vList2"/>
    <dgm:cxn modelId="{BE004099-18E3-8141-974D-05530D2B9E88}" type="presParOf" srcId="{B420C91E-D375-BA47-8254-4E8E43B5CA80}" destId="{E3412086-EDE4-EF4D-A20B-844C99D4E117}" srcOrd="4" destOrd="0" presId="urn:microsoft.com/office/officeart/2005/8/layout/vList2"/>
    <dgm:cxn modelId="{9AD3951F-BDC6-0541-9F17-39321F6F68EB}" type="presParOf" srcId="{B420C91E-D375-BA47-8254-4E8E43B5CA80}" destId="{4E63242F-E009-914F-B170-4729E978F29E}" srcOrd="5" destOrd="0" presId="urn:microsoft.com/office/officeart/2005/8/layout/vList2"/>
    <dgm:cxn modelId="{2F2EF134-6B37-1C44-9268-9282B96B70A7}" type="presParOf" srcId="{B420C91E-D375-BA47-8254-4E8E43B5CA80}" destId="{A9722A6C-2C56-B24A-9BD1-696F6A004CAA}" srcOrd="6" destOrd="0" presId="urn:microsoft.com/office/officeart/2005/8/layout/vList2"/>
    <dgm:cxn modelId="{CE3B467A-8D1E-B543-AEC0-01514AD63010}" type="presParOf" srcId="{B420C91E-D375-BA47-8254-4E8E43B5CA80}" destId="{2AAFF38A-B8A0-B148-A242-33EFE24FB426}" srcOrd="7" destOrd="0" presId="urn:microsoft.com/office/officeart/2005/8/layout/vList2"/>
    <dgm:cxn modelId="{D3C32C64-C056-2B46-9F06-71A8922A494D}" type="presParOf" srcId="{B420C91E-D375-BA47-8254-4E8E43B5CA80}" destId="{99C4E975-5C70-FF45-88A5-88474EB5822D}" srcOrd="8" destOrd="0" presId="urn:microsoft.com/office/officeart/2005/8/layout/vList2"/>
    <dgm:cxn modelId="{DA370E22-543D-D843-BE1A-B5B48760C369}" type="presParOf" srcId="{B420C91E-D375-BA47-8254-4E8E43B5CA80}" destId="{0F004AE9-5CE8-0644-810F-C6B4CC10906F}" srcOrd="9" destOrd="0" presId="urn:microsoft.com/office/officeart/2005/8/layout/vList2"/>
    <dgm:cxn modelId="{5BFDE60C-617F-7E46-8DCC-92464D531B79}" type="presParOf" srcId="{B420C91E-D375-BA47-8254-4E8E43B5CA80}" destId="{A2EA5C9B-1802-1A4C-950B-25ED1FCC8F9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78BB42-216D-0642-A29F-073B45317740}">
      <dsp:nvSpPr>
        <dsp:cNvPr id="0" name=""/>
        <dsp:cNvSpPr/>
      </dsp:nvSpPr>
      <dsp:spPr>
        <a:xfrm>
          <a:off x="0" y="31246"/>
          <a:ext cx="4446597" cy="9360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The Gospel is woven into the  lesson with a clear invitation for salvation.</a:t>
          </a:r>
        </a:p>
      </dsp:txBody>
      <dsp:txXfrm>
        <a:off x="45692" y="76938"/>
        <a:ext cx="4355213" cy="844616"/>
      </dsp:txXfrm>
    </dsp:sp>
    <dsp:sp modelId="{01ED3AA3-8625-914D-AA7C-B79229493B81}">
      <dsp:nvSpPr>
        <dsp:cNvPr id="0" name=""/>
        <dsp:cNvSpPr/>
      </dsp:nvSpPr>
      <dsp:spPr>
        <a:xfrm>
          <a:off x="0" y="1111246"/>
          <a:ext cx="4446597" cy="936000"/>
        </a:xfrm>
        <a:prstGeom prst="roundRect">
          <a:avLst/>
        </a:prstGeom>
        <a:solidFill>
          <a:schemeClr val="accent5">
            <a:hueOff val="2235664"/>
            <a:satOff val="-1927"/>
            <a:lumOff val="2549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The teacher </a:t>
          </a:r>
          <a:r>
            <a:rPr lang="en-US" sz="1500" u="sng" kern="1200" dirty="0"/>
            <a:t>knows</a:t>
          </a:r>
          <a:r>
            <a:rPr lang="en-US" sz="1500" kern="1200" dirty="0"/>
            <a:t> the lesson well enough to maintain eye contact with the students (not the curriculum) while teaching.</a:t>
          </a:r>
        </a:p>
      </dsp:txBody>
      <dsp:txXfrm>
        <a:off x="45692" y="1156938"/>
        <a:ext cx="4355213" cy="844616"/>
      </dsp:txXfrm>
    </dsp:sp>
    <dsp:sp modelId="{E3412086-EDE4-EF4D-A20B-844C99D4E117}">
      <dsp:nvSpPr>
        <dsp:cNvPr id="0" name=""/>
        <dsp:cNvSpPr/>
      </dsp:nvSpPr>
      <dsp:spPr>
        <a:xfrm>
          <a:off x="0" y="2191246"/>
          <a:ext cx="4446597" cy="936000"/>
        </a:xfrm>
        <a:prstGeom prst="roundRect">
          <a:avLst/>
        </a:prstGeom>
        <a:solidFill>
          <a:schemeClr val="accent5">
            <a:hueOff val="4471328"/>
            <a:satOff val="-3854"/>
            <a:lumOff val="5098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Props are used to capture and maintain the students’ attention.</a:t>
          </a:r>
        </a:p>
      </dsp:txBody>
      <dsp:txXfrm>
        <a:off x="45692" y="2236938"/>
        <a:ext cx="4355213" cy="844616"/>
      </dsp:txXfrm>
    </dsp:sp>
    <dsp:sp modelId="{A9722A6C-2C56-B24A-9BD1-696F6A004CAA}">
      <dsp:nvSpPr>
        <dsp:cNvPr id="0" name=""/>
        <dsp:cNvSpPr/>
      </dsp:nvSpPr>
      <dsp:spPr>
        <a:xfrm>
          <a:off x="0" y="3271246"/>
          <a:ext cx="4446597" cy="936000"/>
        </a:xfrm>
        <a:prstGeom prst="roundRect">
          <a:avLst/>
        </a:prstGeom>
        <a:solidFill>
          <a:schemeClr val="accent5">
            <a:hueOff val="6706992"/>
            <a:satOff val="-5780"/>
            <a:lumOff val="7648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The 4 Rights are woven into the lesson. </a:t>
          </a:r>
        </a:p>
      </dsp:txBody>
      <dsp:txXfrm>
        <a:off x="45692" y="3316938"/>
        <a:ext cx="4355213" cy="844616"/>
      </dsp:txXfrm>
    </dsp:sp>
    <dsp:sp modelId="{99C4E975-5C70-FF45-88A5-88474EB5822D}">
      <dsp:nvSpPr>
        <dsp:cNvPr id="0" name=""/>
        <dsp:cNvSpPr/>
      </dsp:nvSpPr>
      <dsp:spPr>
        <a:xfrm>
          <a:off x="0" y="4351246"/>
          <a:ext cx="4446597" cy="936000"/>
        </a:xfrm>
        <a:prstGeom prst="roundRect">
          <a:avLst/>
        </a:prstGeom>
        <a:solidFill>
          <a:schemeClr val="accent5">
            <a:hueOff val="8942655"/>
            <a:satOff val="-7707"/>
            <a:lumOff val="10197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Students and teachers are using their Bibles.</a:t>
          </a:r>
        </a:p>
      </dsp:txBody>
      <dsp:txXfrm>
        <a:off x="45692" y="4396938"/>
        <a:ext cx="4355213" cy="844616"/>
      </dsp:txXfrm>
    </dsp:sp>
    <dsp:sp modelId="{A2EA5C9B-1802-1A4C-950B-25ED1FCC8F9A}">
      <dsp:nvSpPr>
        <dsp:cNvPr id="0" name=""/>
        <dsp:cNvSpPr/>
      </dsp:nvSpPr>
      <dsp:spPr>
        <a:xfrm>
          <a:off x="0" y="5431246"/>
          <a:ext cx="4446597" cy="936000"/>
        </a:xfrm>
        <a:prstGeom prst="roundRect">
          <a:avLst/>
        </a:prstGeom>
        <a:solidFill>
          <a:schemeClr val="accent5">
            <a:hueOff val="11178319"/>
            <a:satOff val="-9634"/>
            <a:lumOff val="12746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The Scripture outline in the curriculum is followed.</a:t>
          </a:r>
        </a:p>
      </dsp:txBody>
      <dsp:txXfrm>
        <a:off x="45692" y="5476938"/>
        <a:ext cx="4355213" cy="8446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DC027CD7-B376-944E-AC2C-636B53F9DC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33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498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774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023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79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905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3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95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362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570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8192D8-2124-054C-BFE4-D9AC81B0F037}" type="datetimeFigureOut">
              <a:rPr lang="en-US" smtClean="0"/>
              <a:t>7/7/20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/>
          <a:lstStyle/>
          <a:p>
            <a:fld id="{6F6C64B0-8A17-0A40-A7F4-578F6EA5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96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BD10776-9CAB-6D45-BB8F-41EA53A7A4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7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9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3.emf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2F4AD318-2FB6-4C6E-931E-58E404FA1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A118E35-1CBF-4863-8497-F4DF1A166D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582" y="752748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E187274-5DC2-4BE0-AF99-925D6D973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7094" y="761999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BD3830-A22D-EE44-A0F5-19A2F7A5B0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9" y="1298448"/>
            <a:ext cx="7056444" cy="3255264"/>
          </a:xfrm>
        </p:spPr>
        <p:txBody>
          <a:bodyPr>
            <a:normAutofit/>
          </a:bodyPr>
          <a:lstStyle/>
          <a:p>
            <a:pPr algn="r"/>
            <a:r>
              <a:rPr lang="en-US" sz="5400" b="1" dirty="0">
                <a:solidFill>
                  <a:schemeClr val="accent1"/>
                </a:solidFill>
              </a:rPr>
              <a:t>Toolbox II -</a:t>
            </a:r>
            <a:br>
              <a:rPr lang="en-US" sz="5400" b="1" dirty="0">
                <a:solidFill>
                  <a:schemeClr val="accent1"/>
                </a:solidFill>
              </a:rPr>
            </a:br>
            <a:r>
              <a:rPr lang="en-US" sz="5400" b="1" dirty="0">
                <a:solidFill>
                  <a:schemeClr val="accent1"/>
                </a:solidFill>
              </a:rPr>
              <a:t>Secrets of a Successful </a:t>
            </a:r>
            <a:br>
              <a:rPr lang="en-US" sz="5400" b="1" dirty="0">
                <a:solidFill>
                  <a:schemeClr val="accent1"/>
                </a:solidFill>
              </a:rPr>
            </a:br>
            <a:r>
              <a:rPr lang="en-US" sz="5400" b="1" dirty="0">
                <a:solidFill>
                  <a:schemeClr val="accent1"/>
                </a:solidFill>
              </a:rPr>
              <a:t>Bible Lesson</a:t>
            </a:r>
            <a:br>
              <a:rPr lang="en-US" sz="5400" b="1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(Training notes available on the website)</a:t>
            </a:r>
            <a:endParaRPr lang="en-US" sz="5400" dirty="0">
              <a:solidFill>
                <a:schemeClr val="accent1"/>
              </a:solidFill>
            </a:endParaRP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C51E69D-7E37-9240-AEF4-55617A8C27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4BBC7C5-D2F4-A447-8AE0-064D4896C1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608" b="20218"/>
          <a:stretch/>
        </p:blipFill>
        <p:spPr>
          <a:xfrm>
            <a:off x="3084393" y="4658800"/>
            <a:ext cx="5041900" cy="84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837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CCCDCCF-DDE7-4FF9-BA8E-DFD3AC93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flower&#10;&#10;Description automatically generated">
            <a:extLst>
              <a:ext uri="{FF2B5EF4-FFF2-40B4-BE49-F238E27FC236}">
                <a16:creationId xmlns:a16="http://schemas.microsoft.com/office/drawing/2014/main" id="{B0F683F9-0661-D945-8184-09AA149DBC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56" t="8631" r="21510" b="54479"/>
          <a:stretch/>
        </p:blipFill>
        <p:spPr>
          <a:xfrm>
            <a:off x="-11304" y="-23620"/>
            <a:ext cx="10379947" cy="688161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352FE0-ACFA-479E-A574-CED1C035D3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21CAF7-B536-A740-AA4E-C265EF8A0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754144"/>
            <a:ext cx="3190672" cy="5344903"/>
          </a:xfrm>
        </p:spPr>
        <p:txBody>
          <a:bodyPr>
            <a:normAutofit/>
          </a:bodyPr>
          <a:lstStyle/>
          <a:p>
            <a:r>
              <a:rPr lang="en-US" sz="5400" b="1" dirty="0"/>
              <a:t>Pulling the story out of a lesson:</a:t>
            </a:r>
            <a:br>
              <a:rPr lang="en-US" sz="5400" b="1" dirty="0"/>
            </a:br>
            <a:br>
              <a:rPr lang="en-US" sz="5400" b="1" dirty="0"/>
            </a:br>
            <a:r>
              <a:rPr lang="en-US" sz="5400" b="1" dirty="0"/>
              <a:t>What is a story?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1F5979-1992-492E-ABBD-62EBC1016C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97130" y="754144"/>
            <a:ext cx="7865196" cy="533576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7639F-CF14-3441-ADA0-E60A3CA171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12064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Stories have a setting and characters.</a:t>
            </a:r>
          </a:p>
          <a:p>
            <a:r>
              <a:rPr lang="en-US" sz="2400" dirty="0">
                <a:solidFill>
                  <a:schemeClr val="tx1"/>
                </a:solidFill>
              </a:rPr>
              <a:t>Stories have a plot with a beginning, middle, and end - a sequence of events that unfolds through time.</a:t>
            </a:r>
          </a:p>
          <a:p>
            <a:r>
              <a:rPr lang="en-US" sz="2400" dirty="0">
                <a:solidFill>
                  <a:schemeClr val="tx1"/>
                </a:solidFill>
              </a:rPr>
              <a:t>Stories connect with people on an emotional level and engage their minds as the audience identifies with the thoughts and feelings of the characters.</a:t>
            </a:r>
          </a:p>
          <a:p>
            <a:r>
              <a:rPr lang="en-US" sz="2400" dirty="0">
                <a:solidFill>
                  <a:schemeClr val="tx1"/>
                </a:solidFill>
              </a:rPr>
              <a:t>Some stories fiction and others are nonfiction. When we teach the Bible, we are teaching nonfiction - a </a:t>
            </a:r>
            <a:r>
              <a:rPr lang="en-US" sz="2400" b="1" dirty="0">
                <a:solidFill>
                  <a:schemeClr val="tx1"/>
                </a:solidFill>
              </a:rPr>
              <a:t>true</a:t>
            </a:r>
            <a:r>
              <a:rPr lang="en-US" sz="2400" dirty="0">
                <a:solidFill>
                  <a:schemeClr val="tx1"/>
                </a:solidFill>
              </a:rPr>
              <a:t> story. This means you cannot make things up to enhance the lesson. You need to study what is written, research the context, and teach from the facts.</a:t>
            </a:r>
          </a:p>
          <a:p>
            <a:r>
              <a:rPr lang="en-US" sz="2400" dirty="0">
                <a:solidFill>
                  <a:schemeClr val="tx1"/>
                </a:solidFill>
              </a:rPr>
              <a:t>Stories may include the storyteller’s unique perspective to help the audience connect the story to their everyday lives.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7CB93F-A0E2-4BBE-B2FC-E93932C7EC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A6858A9E-B872-B146-97D6-039DEE3463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88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3875682-0790-427D-9A23-4B7265F0F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EDE4AAE-4785-4EA7-95DB-45200F5B8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EB8AA617-0537-4ED7-91B6-66511A647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2E8BF1F-CE61-45C5-92AC-552D23176C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367639"/>
            <a:ext cx="11707367" cy="18521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BB087F-1F2F-5649-B083-331843C585F4}"/>
              </a:ext>
            </a:extLst>
          </p:cNvPr>
          <p:cNvSpPr txBox="1"/>
          <p:nvPr/>
        </p:nvSpPr>
        <p:spPr>
          <a:xfrm>
            <a:off x="602728" y="4590661"/>
            <a:ext cx="11004056" cy="10656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spc="-1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Make friends with the main characters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B62923-4BAE-BF46-BC30-7DC0D1F694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628"/>
          <a:stretch/>
        </p:blipFill>
        <p:spPr>
          <a:xfrm>
            <a:off x="602728" y="470174"/>
            <a:ext cx="5261453" cy="3566160"/>
          </a:xfrm>
          <a:prstGeom prst="rect">
            <a:avLst/>
          </a:prstGeom>
        </p:spPr>
      </p:pic>
      <p:pic>
        <p:nvPicPr>
          <p:cNvPr id="5" name="Picture 4" descr="A picture containing brushing, teeth, indoor, looking&#10;&#10;Description automatically generated">
            <a:extLst>
              <a:ext uri="{FF2B5EF4-FFF2-40B4-BE49-F238E27FC236}">
                <a16:creationId xmlns:a16="http://schemas.microsoft.com/office/drawing/2014/main" id="{C1BEAE8A-5CD5-C740-B048-D3F88B9CA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613" y="424786"/>
            <a:ext cx="5504954" cy="3674164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14DB0C77-3150-C64D-92B0-39610F03D3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68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46100866-3689-418C-84D9-07C7E2435C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300114"/>
            <a:ext cx="4053525" cy="425777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7115F77-2FAE-4CA7-9A7F-10D5F2C8F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CD4C046-A04C-46CC-AFA3-6B0621F62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D589E016-1EE1-484C-8423-012B4B780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picture containing dog, sitting, large, man&#10;&#10;Description automatically generated">
            <a:extLst>
              <a:ext uri="{FF2B5EF4-FFF2-40B4-BE49-F238E27FC236}">
                <a16:creationId xmlns:a16="http://schemas.microsoft.com/office/drawing/2014/main" id="{B10E871E-D81F-D84D-A09B-D023BF6566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04" t="14000" r="-30004" b="10000"/>
          <a:stretch/>
        </p:blipFill>
        <p:spPr>
          <a:xfrm>
            <a:off x="3657600" y="-45721"/>
            <a:ext cx="12192514" cy="6949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A16B85-F5D5-D34A-9112-B4A4C09CFCCF}"/>
              </a:ext>
            </a:extLst>
          </p:cNvPr>
          <p:cNvSpPr txBox="1"/>
          <p:nvPr/>
        </p:nvSpPr>
        <p:spPr>
          <a:xfrm>
            <a:off x="-22816" y="365720"/>
            <a:ext cx="3657600" cy="61265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300" b="1" spc="-100" dirty="0">
                <a:latin typeface="+mj-lt"/>
                <a:ea typeface="+mj-ea"/>
                <a:cs typeface="+mj-cs"/>
              </a:rPr>
              <a:t>Daniel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300" b="1" spc="-100" dirty="0">
                <a:latin typeface="+mj-lt"/>
                <a:ea typeface="+mj-ea"/>
                <a:cs typeface="+mj-cs"/>
              </a:rPr>
              <a:t>1:12-13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050" b="1" spc="-100" dirty="0"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050" b="1" spc="-100" dirty="0"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300" b="1" spc="-100" dirty="0">
                <a:latin typeface="+mj-lt"/>
                <a:ea typeface="+mj-ea"/>
                <a:cs typeface="+mj-cs"/>
              </a:rPr>
              <a:t>What did you...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300" b="1" spc="-100" dirty="0">
                <a:latin typeface="+mj-lt"/>
                <a:ea typeface="+mj-ea"/>
                <a:cs typeface="+mj-cs"/>
              </a:rPr>
              <a:t>Touch?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300" b="1" spc="-100" dirty="0">
                <a:latin typeface="+mj-lt"/>
                <a:ea typeface="+mj-ea"/>
                <a:cs typeface="+mj-cs"/>
              </a:rPr>
              <a:t>Taste?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300" b="1" spc="-100" dirty="0">
                <a:latin typeface="+mj-lt"/>
                <a:ea typeface="+mj-ea"/>
                <a:cs typeface="+mj-cs"/>
              </a:rPr>
              <a:t>Smell?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300" b="1" spc="-100" dirty="0">
                <a:latin typeface="+mj-lt"/>
                <a:ea typeface="+mj-ea"/>
                <a:cs typeface="+mj-cs"/>
              </a:rPr>
              <a:t>Hear?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300" b="1" spc="-100" dirty="0">
                <a:latin typeface="+mj-lt"/>
                <a:ea typeface="+mj-ea"/>
                <a:cs typeface="+mj-cs"/>
              </a:rPr>
              <a:t>See?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755A9D-DE40-114D-932A-2F517154231E}"/>
              </a:ext>
            </a:extLst>
          </p:cNvPr>
          <p:cNvSpPr/>
          <p:nvPr/>
        </p:nvSpPr>
        <p:spPr>
          <a:xfrm>
            <a:off x="9803936" y="6338772"/>
            <a:ext cx="2388064" cy="57006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726D19F4-F589-C547-B99C-43206B46FD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472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>
            <a:extLst>
              <a:ext uri="{FF2B5EF4-FFF2-40B4-BE49-F238E27FC236}">
                <a16:creationId xmlns:a16="http://schemas.microsoft.com/office/drawing/2014/main" id="{17115F77-2FAE-4CA7-9A7F-10D5F2C8F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5CD4C046-A04C-46CC-AFA3-6B0621F62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2">
            <a:extLst>
              <a:ext uri="{FF2B5EF4-FFF2-40B4-BE49-F238E27FC236}">
                <a16:creationId xmlns:a16="http://schemas.microsoft.com/office/drawing/2014/main" id="{D589E016-1EE1-484C-8423-012B4B780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100866-3689-418C-84D9-07C7E2435C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300114"/>
            <a:ext cx="4053525" cy="425777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A picture containing person, man, outdoor, holding&#10;&#10;Description automatically generated">
            <a:extLst>
              <a:ext uri="{FF2B5EF4-FFF2-40B4-BE49-F238E27FC236}">
                <a16:creationId xmlns:a16="http://schemas.microsoft.com/office/drawing/2014/main" id="{80A1C1F6-02B2-1C46-896D-050EBF9A42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6959" r="255" b="8674"/>
          <a:stretch/>
        </p:blipFill>
        <p:spPr>
          <a:xfrm>
            <a:off x="15239" y="0"/>
            <a:ext cx="1216152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F6A733-73ED-A54E-BD4A-CDC30A9C4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" y="292608"/>
            <a:ext cx="3694175" cy="5693664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4300" b="1" spc="-100" dirty="0">
                <a:solidFill>
                  <a:schemeClr val="tx1"/>
                </a:solidFill>
              </a:rPr>
              <a:t>Matthew 4:18</a:t>
            </a:r>
            <a:br>
              <a:rPr lang="en-US" sz="4300" b="1" spc="-100" dirty="0">
                <a:solidFill>
                  <a:schemeClr val="tx1"/>
                </a:solidFill>
              </a:rPr>
            </a:br>
            <a:br>
              <a:rPr lang="en-US" sz="4300" b="1" spc="-100" dirty="0">
                <a:solidFill>
                  <a:schemeClr val="tx1"/>
                </a:solidFill>
              </a:rPr>
            </a:br>
            <a:r>
              <a:rPr lang="en-US" sz="4300" b="1" spc="-100" dirty="0">
                <a:solidFill>
                  <a:schemeClr val="tx1"/>
                </a:solidFill>
              </a:rPr>
              <a:t>What did you… </a:t>
            </a:r>
            <a:br>
              <a:rPr lang="en-US" sz="4300" b="1" spc="-100" dirty="0">
                <a:solidFill>
                  <a:schemeClr val="tx1"/>
                </a:solidFill>
              </a:rPr>
            </a:br>
            <a:r>
              <a:rPr lang="en-US" sz="4300" b="1" spc="-100" dirty="0">
                <a:solidFill>
                  <a:schemeClr val="tx1"/>
                </a:solidFill>
              </a:rPr>
              <a:t>Touch? </a:t>
            </a:r>
            <a:br>
              <a:rPr lang="en-US" sz="4300" b="1" spc="-100" dirty="0">
                <a:solidFill>
                  <a:schemeClr val="tx1"/>
                </a:solidFill>
              </a:rPr>
            </a:br>
            <a:r>
              <a:rPr lang="en-US" sz="4300" b="1" spc="-100" dirty="0">
                <a:solidFill>
                  <a:schemeClr val="tx1"/>
                </a:solidFill>
              </a:rPr>
              <a:t>Taste? </a:t>
            </a:r>
            <a:br>
              <a:rPr lang="en-US" sz="4300" b="1" spc="-100" dirty="0">
                <a:solidFill>
                  <a:schemeClr val="tx1"/>
                </a:solidFill>
              </a:rPr>
            </a:br>
            <a:r>
              <a:rPr lang="en-US" sz="4300" b="1" spc="-100" dirty="0">
                <a:solidFill>
                  <a:schemeClr val="tx1"/>
                </a:solidFill>
              </a:rPr>
              <a:t>Smell? </a:t>
            </a:r>
            <a:br>
              <a:rPr lang="en-US" sz="4300" b="1" spc="-100" dirty="0">
                <a:solidFill>
                  <a:schemeClr val="tx1"/>
                </a:solidFill>
              </a:rPr>
            </a:br>
            <a:r>
              <a:rPr lang="en-US" sz="4300" b="1" spc="-100" dirty="0">
                <a:solidFill>
                  <a:schemeClr val="tx1"/>
                </a:solidFill>
              </a:rPr>
              <a:t>Hear? </a:t>
            </a:r>
            <a:br>
              <a:rPr lang="en-US" sz="4300" b="1" spc="-100" dirty="0">
                <a:solidFill>
                  <a:schemeClr val="tx1"/>
                </a:solidFill>
              </a:rPr>
            </a:br>
            <a:r>
              <a:rPr lang="en-US" sz="4300" b="1" spc="-100" dirty="0">
                <a:solidFill>
                  <a:schemeClr val="tx1"/>
                </a:solidFill>
              </a:rPr>
              <a:t>See?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62A095-B5FF-5C4B-B7D7-CC54E2576CF6}"/>
              </a:ext>
            </a:extLst>
          </p:cNvPr>
          <p:cNvSpPr/>
          <p:nvPr/>
        </p:nvSpPr>
        <p:spPr>
          <a:xfrm>
            <a:off x="9826750" y="6338772"/>
            <a:ext cx="2365249" cy="51922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338B5F86-1AB9-584E-A976-5C947D6773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845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og, sitting, large, man&#10;&#10;Description automatically generated">
            <a:extLst>
              <a:ext uri="{FF2B5EF4-FFF2-40B4-BE49-F238E27FC236}">
                <a16:creationId xmlns:a16="http://schemas.microsoft.com/office/drawing/2014/main" id="{83EF832C-8955-3742-862D-37E48D134F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59" t="14000" r="-31459" b="10000"/>
          <a:stretch/>
        </p:blipFill>
        <p:spPr>
          <a:xfrm>
            <a:off x="3840480" y="8705"/>
            <a:ext cx="12192514" cy="69494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A1579B-07A7-F942-B8E9-64575EA3D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66" y="849854"/>
            <a:ext cx="3301957" cy="5231165"/>
          </a:xfrm>
        </p:spPr>
        <p:txBody>
          <a:bodyPr anchor="b">
            <a:noAutofit/>
          </a:bodyPr>
          <a:lstStyle/>
          <a:p>
            <a:r>
              <a:rPr lang="en-US" sz="3700" b="1" dirty="0">
                <a:solidFill>
                  <a:schemeClr val="bg1"/>
                </a:solidFill>
              </a:rPr>
              <a:t>Don’t miss the last connection!</a:t>
            </a:r>
            <a:br>
              <a:rPr lang="en-US" b="1" dirty="0">
                <a:solidFill>
                  <a:schemeClr val="bg1"/>
                </a:solidFill>
              </a:rPr>
            </a:b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What would you do if you were Daniel?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How would you feel if you stood in the lions’ den?  Could something like this happen nowadays?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120138-3BA1-684D-931C-94B37B5F5318}"/>
              </a:ext>
            </a:extLst>
          </p:cNvPr>
          <p:cNvSpPr/>
          <p:nvPr/>
        </p:nvSpPr>
        <p:spPr>
          <a:xfrm>
            <a:off x="9826750" y="6338772"/>
            <a:ext cx="2365249" cy="6227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71A1256A-4EE9-3E4A-BA6D-E288418660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92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579B-07A7-F942-B8E9-64575EA3D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6" y="806825"/>
            <a:ext cx="3132321" cy="5319743"/>
          </a:xfrm>
        </p:spPr>
        <p:txBody>
          <a:bodyPr anchor="b">
            <a:noAutofit/>
          </a:bodyPr>
          <a:lstStyle/>
          <a:p>
            <a:r>
              <a:rPr lang="en-US" sz="4300" b="1" dirty="0">
                <a:solidFill>
                  <a:schemeClr val="bg1"/>
                </a:solidFill>
              </a:rPr>
              <a:t>Make older students think deeper.</a:t>
            </a:r>
            <a:br>
              <a:rPr lang="en-US" sz="4300" b="1" dirty="0">
                <a:solidFill>
                  <a:schemeClr val="bg1"/>
                </a:solidFill>
              </a:rPr>
            </a:br>
            <a:br>
              <a:rPr lang="en-US" sz="4300" b="1" dirty="0">
                <a:solidFill>
                  <a:schemeClr val="bg1"/>
                </a:solidFill>
              </a:rPr>
            </a:br>
            <a:r>
              <a:rPr lang="en-US" sz="4300" b="1" dirty="0">
                <a:solidFill>
                  <a:schemeClr val="bg1"/>
                </a:solidFill>
              </a:rPr>
              <a:t>What if he would have been eaten by the lions?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858BAD-5511-C444-8AEC-97D53E3A79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  <p:pic>
        <p:nvPicPr>
          <p:cNvPr id="7" name="Picture 6" descr="A picture containing dog, sitting, large, man&#10;&#10;Description automatically generated">
            <a:extLst>
              <a:ext uri="{FF2B5EF4-FFF2-40B4-BE49-F238E27FC236}">
                <a16:creationId xmlns:a16="http://schemas.microsoft.com/office/drawing/2014/main" id="{39CD11DC-5070-A94D-A989-86FB7FBDDE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459" t="14000" r="-31459" b="10000"/>
          <a:stretch/>
        </p:blipFill>
        <p:spPr>
          <a:xfrm>
            <a:off x="3840480" y="8705"/>
            <a:ext cx="12192514" cy="69494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98D9E2-9831-C946-BE55-53C0103D8677}"/>
              </a:ext>
            </a:extLst>
          </p:cNvPr>
          <p:cNvSpPr/>
          <p:nvPr/>
        </p:nvSpPr>
        <p:spPr>
          <a:xfrm>
            <a:off x="9826750" y="6338771"/>
            <a:ext cx="2365249" cy="6227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DFDBA957-AE23-F246-904F-E30BE4BFF6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11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3875682-0790-427D-9A23-4B7265F0F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EDE4AAE-4785-4EA7-95DB-45200F5B8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82" name="Rectangle 81">
            <a:extLst>
              <a:ext uri="{FF2B5EF4-FFF2-40B4-BE49-F238E27FC236}">
                <a16:creationId xmlns:a16="http://schemas.microsoft.com/office/drawing/2014/main" id="{EB8AA617-0537-4ED7-91B6-66511A647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E8BF1F-CE61-45C5-92AC-552D23176C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367639"/>
            <a:ext cx="11707367" cy="18521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8FDA74-2594-FE47-8AC8-FC7EA2E47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525345"/>
            <a:ext cx="10210862" cy="106569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5400" b="1" spc="-100" dirty="0"/>
              <a:t>Invite students  into an  experience.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DFC51B-8AC5-0241-9430-4188B25D9B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47" r="13854" b="2"/>
          <a:stretch/>
        </p:blipFill>
        <p:spPr>
          <a:xfrm>
            <a:off x="40186" y="469910"/>
            <a:ext cx="3429000" cy="35570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42B0D2-BD7C-0C4D-B99D-046813CD59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98" t="2" r="34903" b="15161"/>
          <a:stretch/>
        </p:blipFill>
        <p:spPr>
          <a:xfrm>
            <a:off x="3661865" y="469909"/>
            <a:ext cx="4039844" cy="35570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D11B2F-9905-244F-ABE9-275083DA2C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76" t="1" r="15259" b="10020"/>
          <a:stretch/>
        </p:blipFill>
        <p:spPr>
          <a:xfrm>
            <a:off x="7894388" y="470172"/>
            <a:ext cx="3808714" cy="3556752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9859B699-B032-0D4C-AB7A-A54577B6E8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07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3875682-0790-427D-9A23-4B7265F0F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8" name="Rectangle 30">
            <a:extLst>
              <a:ext uri="{FF2B5EF4-FFF2-40B4-BE49-F238E27FC236}">
                <a16:creationId xmlns:a16="http://schemas.microsoft.com/office/drawing/2014/main" id="{67AAFBA3-2C10-40B4-9AB7-A51F6E8EB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67C316-ABBC-FB4B-A67A-1598224281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96" r="20742" b="-3"/>
          <a:stretch/>
        </p:blipFill>
        <p:spPr>
          <a:xfrm>
            <a:off x="20" y="-5981"/>
            <a:ext cx="3959372" cy="4202538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5B946F6-0B31-CB48-8553-96B284C96C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5598" r="3598" b="-3"/>
          <a:stretch/>
        </p:blipFill>
        <p:spPr>
          <a:xfrm>
            <a:off x="8224700" y="-5981"/>
            <a:ext cx="3967300" cy="4202538"/>
          </a:xfrm>
          <a:prstGeom prst="rect">
            <a:avLst/>
          </a:prstGeom>
        </p:spPr>
      </p:pic>
      <p:pic>
        <p:nvPicPr>
          <p:cNvPr id="9" name="Picture 8" descr="A group of fish&#10;&#10;Description automatically generated">
            <a:extLst>
              <a:ext uri="{FF2B5EF4-FFF2-40B4-BE49-F238E27FC236}">
                <a16:creationId xmlns:a16="http://schemas.microsoft.com/office/drawing/2014/main" id="{BAC6F530-D98A-0749-A857-9083D8BFB4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507" r="381"/>
          <a:stretch/>
        </p:blipFill>
        <p:spPr>
          <a:xfrm>
            <a:off x="4130039" y="11743"/>
            <a:ext cx="3931920" cy="4206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BA5080-8FDB-B049-8B5C-04AE170B84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457700"/>
            <a:ext cx="11709400" cy="1854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F4EF27-2E20-F140-9A79-539125B9D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7" y="4330837"/>
            <a:ext cx="9943145" cy="14317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b="1" spc="-100" dirty="0"/>
              <a:t>Bring the Bible to Life</a:t>
            </a:r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0E456404-5596-214E-92CF-70378188DF2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16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17115F77-2FAE-4CA7-9A7F-10D5F2C8F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CD4C046-A04C-46CC-AFA3-6B0621F62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id="{66C7A97A-A7DE-4DFB-8542-1E4BF24C7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E111DB0-3D73-4D20-9D57-CEF5A0D86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E73286-E458-0944-91A0-380701D3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868" y="1714453"/>
            <a:ext cx="4034361" cy="34199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spc="-100" dirty="0"/>
              <a:t>Have </a:t>
            </a:r>
            <a:br>
              <a:rPr lang="en-US" sz="5400" b="1" spc="-100" dirty="0"/>
            </a:br>
            <a:r>
              <a:rPr lang="en-US" sz="5400" b="1" spc="-100" dirty="0"/>
              <a:t>students </a:t>
            </a:r>
            <a:br>
              <a:rPr lang="en-US" sz="5400" b="1" spc="-100" dirty="0"/>
            </a:br>
            <a:r>
              <a:rPr lang="en-US" sz="5400" b="1" spc="-100" dirty="0"/>
              <a:t>step into </a:t>
            </a:r>
            <a:br>
              <a:rPr lang="en-US" sz="5400" b="1" spc="-100" dirty="0"/>
            </a:br>
            <a:r>
              <a:rPr lang="en-US" sz="5400" b="1" spc="-100" dirty="0"/>
              <a:t>the scene.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C661BF-A10A-5B40-9F8E-ABF8C08B72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15" r="1" b="1"/>
          <a:stretch/>
        </p:blipFill>
        <p:spPr>
          <a:xfrm>
            <a:off x="5120640" y="759599"/>
            <a:ext cx="6367271" cy="5330650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027ADCA0-A066-4B16-8E1F-3C2483947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1DC0B187-6591-1D4B-A95B-D16F9F8946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0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5">
            <a:extLst>
              <a:ext uri="{FF2B5EF4-FFF2-40B4-BE49-F238E27FC236}">
                <a16:creationId xmlns:a16="http://schemas.microsoft.com/office/drawing/2014/main" id="{B3875682-0790-427D-9A23-4B7265F0F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" name="Rectangle 57">
            <a:extLst>
              <a:ext uri="{FF2B5EF4-FFF2-40B4-BE49-F238E27FC236}">
                <a16:creationId xmlns:a16="http://schemas.microsoft.com/office/drawing/2014/main" id="{6EDE4AAE-4785-4EA7-95DB-45200F5B8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82" name="Rectangle 59">
            <a:extLst>
              <a:ext uri="{FF2B5EF4-FFF2-40B4-BE49-F238E27FC236}">
                <a16:creationId xmlns:a16="http://schemas.microsoft.com/office/drawing/2014/main" id="{0F2F231C-9E36-40B0-A4AD-D3AD1E81F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61">
            <a:extLst>
              <a:ext uri="{FF2B5EF4-FFF2-40B4-BE49-F238E27FC236}">
                <a16:creationId xmlns:a16="http://schemas.microsoft.com/office/drawing/2014/main" id="{AC80E3FC-06A2-4801-8281-7E4E063B73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4666165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21EEF1-7B58-2E4D-962A-587E41AE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31" y="758951"/>
            <a:ext cx="4548097" cy="530666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900" b="1" spc="-100" dirty="0"/>
              <a:t>Unpack the experience: </a:t>
            </a:r>
            <a:br>
              <a:rPr lang="en-US" sz="3200" spc="-100" dirty="0"/>
            </a:br>
            <a:br>
              <a:rPr lang="en-US" sz="3200" spc="-100" dirty="0"/>
            </a:br>
            <a:r>
              <a:rPr lang="en-US" sz="3200" spc="-100" dirty="0"/>
              <a:t>How would you feel?</a:t>
            </a:r>
            <a:br>
              <a:rPr lang="en-US" sz="3200" spc="-100" dirty="0"/>
            </a:br>
            <a:br>
              <a:rPr lang="en-US" sz="3200" spc="-100" dirty="0"/>
            </a:br>
            <a:r>
              <a:rPr lang="en-US" sz="3200" spc="-100" dirty="0"/>
              <a:t>What are you going to do with this experience?</a:t>
            </a:r>
            <a:br>
              <a:rPr lang="en-US" sz="3200" spc="-100" dirty="0"/>
            </a:br>
            <a:br>
              <a:rPr lang="en-US" sz="3200" spc="-100" dirty="0"/>
            </a:br>
            <a:r>
              <a:rPr lang="en-US" sz="3200" spc="-100" dirty="0"/>
              <a:t>Who will hold the class accountable to apply the experience, and how will they do this?</a:t>
            </a:r>
          </a:p>
        </p:txBody>
      </p:sp>
      <p:sp>
        <p:nvSpPr>
          <p:cNvPr id="84" name="Rectangle 63">
            <a:extLst>
              <a:ext uri="{FF2B5EF4-FFF2-40B4-BE49-F238E27FC236}">
                <a16:creationId xmlns:a16="http://schemas.microsoft.com/office/drawing/2014/main" id="{6993D2C4-33A7-4A1E-B168-F4C7A6922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08840" y="758952"/>
            <a:ext cx="2079069" cy="2344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65">
            <a:extLst>
              <a:ext uri="{FF2B5EF4-FFF2-40B4-BE49-F238E27FC236}">
                <a16:creationId xmlns:a16="http://schemas.microsoft.com/office/drawing/2014/main" id="{9A66981E-645D-4036-BB9A-5E14E1643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7463" y="4080912"/>
            <a:ext cx="2157385" cy="200899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67">
            <a:extLst>
              <a:ext uri="{FF2B5EF4-FFF2-40B4-BE49-F238E27FC236}">
                <a16:creationId xmlns:a16="http://schemas.microsoft.com/office/drawing/2014/main" id="{4554E15C-DA50-4F0F-A416-E3B088C75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1D432-E109-1341-AAB6-4516405B1E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61" t="6972" r="17210" b="-6972"/>
          <a:stretch/>
        </p:blipFill>
        <p:spPr>
          <a:xfrm>
            <a:off x="5150027" y="766026"/>
            <a:ext cx="4027002" cy="35939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C62141-9E53-A747-B34F-7EC0931F62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374" r="-3" b="12937"/>
          <a:stretch/>
        </p:blipFill>
        <p:spPr>
          <a:xfrm>
            <a:off x="7378347" y="3108960"/>
            <a:ext cx="4369527" cy="3593910"/>
          </a:xfrm>
          <a:custGeom>
            <a:avLst/>
            <a:gdLst/>
            <a:ahLst/>
            <a:cxnLst/>
            <a:rect l="l" t="t" r="r" b="b"/>
            <a:pathLst>
              <a:path w="4113440" h="3920044">
                <a:moveTo>
                  <a:pt x="0" y="0"/>
                </a:moveTo>
                <a:lnTo>
                  <a:pt x="4113440" y="0"/>
                </a:lnTo>
                <a:lnTo>
                  <a:pt x="4113440" y="3103224"/>
                </a:lnTo>
                <a:lnTo>
                  <a:pt x="2157388" y="3103224"/>
                </a:lnTo>
                <a:lnTo>
                  <a:pt x="2157388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BA70CFF-B75C-FE44-8F6E-A9AAAC4CE2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674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6100866-3689-418C-84D9-07C7E2435C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300114"/>
            <a:ext cx="4053525" cy="425777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589E016-1EE1-484C-8423-012B4B780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F035B4-9FD9-EA4C-BA14-BF5674F4A1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1" r="84"/>
          <a:stretch/>
        </p:blipFill>
        <p:spPr>
          <a:xfrm>
            <a:off x="975359" y="-1"/>
            <a:ext cx="1024128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E7C1791-77DD-EE45-A73C-42688E4DB564}"/>
              </a:ext>
            </a:extLst>
          </p:cNvPr>
          <p:cNvGrpSpPr/>
          <p:nvPr/>
        </p:nvGrpSpPr>
        <p:grpSpPr>
          <a:xfrm>
            <a:off x="9903719" y="6238045"/>
            <a:ext cx="2288280" cy="619955"/>
            <a:chOff x="9903719" y="6238045"/>
            <a:chExt cx="2288280" cy="61995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36DFDF6-2833-5D4C-94A5-28B1DDDA1C82}"/>
                </a:ext>
              </a:extLst>
            </p:cNvPr>
            <p:cNvSpPr/>
            <p:nvPr/>
          </p:nvSpPr>
          <p:spPr>
            <a:xfrm>
              <a:off x="9903719" y="6238045"/>
              <a:ext cx="2288280" cy="61957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434E04-4011-AB4A-9F50-0741B401C1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879" t="21781" r="8181" b="21401"/>
            <a:stretch/>
          </p:blipFill>
          <p:spPr>
            <a:xfrm>
              <a:off x="9903719" y="6238430"/>
              <a:ext cx="2288278" cy="6195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89068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CDCF6-A65E-A145-9D5C-4D54F7796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761057"/>
            <a:ext cx="3148649" cy="5326742"/>
          </a:xfrm>
        </p:spPr>
        <p:txBody>
          <a:bodyPr>
            <a:normAutofit/>
          </a:bodyPr>
          <a:lstStyle/>
          <a:p>
            <a:r>
              <a:rPr lang="en-US" sz="4400" dirty="0"/>
              <a:t>Your students reflect Jesus because </a:t>
            </a:r>
            <a:br>
              <a:rPr lang="en-US" sz="4400" dirty="0"/>
            </a:br>
            <a:r>
              <a:rPr lang="en-US" sz="4400" dirty="0"/>
              <a:t>He shines through you. </a:t>
            </a:r>
          </a:p>
        </p:txBody>
      </p:sp>
      <p:pic>
        <p:nvPicPr>
          <p:cNvPr id="6" name="Picture 5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8DEE84C3-BB1E-484A-A962-067804ACA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1271" y="761056"/>
            <a:ext cx="7990114" cy="532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88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9">
            <a:extLst>
              <a:ext uri="{FF2B5EF4-FFF2-40B4-BE49-F238E27FC236}">
                <a16:creationId xmlns:a16="http://schemas.microsoft.com/office/drawing/2014/main" id="{B3875682-0790-427D-9A23-4B7265F0F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6EDE4AAE-4785-4EA7-95DB-45200F5B8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3" name="Rectangle 13">
            <a:extLst>
              <a:ext uri="{FF2B5EF4-FFF2-40B4-BE49-F238E27FC236}">
                <a16:creationId xmlns:a16="http://schemas.microsoft.com/office/drawing/2014/main" id="{0F2F231C-9E36-40B0-A4AD-D3AD1E81F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5">
            <a:extLst>
              <a:ext uri="{FF2B5EF4-FFF2-40B4-BE49-F238E27FC236}">
                <a16:creationId xmlns:a16="http://schemas.microsoft.com/office/drawing/2014/main" id="{AC80E3FC-06A2-4801-8281-7E4E063B73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4666165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993D2C4-33A7-4A1E-B168-F4C7A6922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08840" y="758952"/>
            <a:ext cx="2079069" cy="2344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66981E-645D-4036-BB9A-5E14E1643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7463" y="4080912"/>
            <a:ext cx="2157385" cy="200899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54E15C-DA50-4F0F-A416-E3B088C75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6556D8-C3A7-B741-B34D-C13F2F168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12" y="1960027"/>
            <a:ext cx="4070740" cy="23309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07C513-A6BC-6F46-9DC9-D78B49A520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925" t="7995" r="22835" b="33332"/>
          <a:stretch/>
        </p:blipFill>
        <p:spPr>
          <a:xfrm>
            <a:off x="5137362" y="17706"/>
            <a:ext cx="4389120" cy="4023360"/>
          </a:xfrm>
          <a:prstGeom prst="rect">
            <a:avLst/>
          </a:prstGeom>
        </p:spPr>
      </p:pic>
      <p:pic>
        <p:nvPicPr>
          <p:cNvPr id="8" name="Picture 7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416E05DF-48FF-C649-81E4-A1279ED46D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345" t="15535" r="7518" b="40462"/>
          <a:stretch/>
        </p:blipFill>
        <p:spPr>
          <a:xfrm>
            <a:off x="7294848" y="3103224"/>
            <a:ext cx="4527036" cy="3017520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4FF3EB54-5D62-0146-BD6B-00D27F48403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60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81678-16A0-8E41-B5D2-27FFD545B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7" y="734786"/>
            <a:ext cx="3337770" cy="5341401"/>
          </a:xfrm>
        </p:spPr>
        <p:txBody>
          <a:bodyPr>
            <a:normAutofit/>
          </a:bodyPr>
          <a:lstStyle/>
          <a:p>
            <a:r>
              <a:rPr lang="en-US" sz="4400" b="1" dirty="0"/>
              <a:t>How should we define success when it comes to teaching a Bible lesson?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37A261-BB03-9141-B629-974CC8A37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7" y="734784"/>
            <a:ext cx="3585891" cy="5341402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en-US" sz="2400" dirty="0"/>
              <a:t>The Holy Spirit is at work</a:t>
            </a:r>
          </a:p>
          <a:p>
            <a:pPr fontAlgn="base"/>
            <a:r>
              <a:rPr lang="en-US" sz="2400" dirty="0"/>
              <a:t>The Word of God is taught accurately</a:t>
            </a:r>
          </a:p>
          <a:p>
            <a:pPr fontAlgn="base"/>
            <a:r>
              <a:rPr lang="en-US" sz="2400" dirty="0"/>
              <a:t>The Gospel is presented</a:t>
            </a:r>
          </a:p>
          <a:p>
            <a:pPr fontAlgn="base"/>
            <a:r>
              <a:rPr lang="en-US" sz="2400" dirty="0"/>
              <a:t>The students are engaged and learning</a:t>
            </a:r>
          </a:p>
          <a:p>
            <a:pPr fontAlgn="base"/>
            <a:r>
              <a:rPr lang="en-US" sz="2400" dirty="0"/>
              <a:t>The lesson is age-appropriate</a:t>
            </a:r>
          </a:p>
          <a:p>
            <a:pPr fontAlgn="base"/>
            <a:r>
              <a:rPr lang="en-US" sz="2400" dirty="0"/>
              <a:t>Active learning is connected to the lesson</a:t>
            </a:r>
          </a:p>
          <a:p>
            <a:pPr fontAlgn="base"/>
            <a:r>
              <a:rPr lang="en-US" sz="2400" dirty="0"/>
              <a:t>The Bible is brought to life</a:t>
            </a:r>
          </a:p>
          <a:p>
            <a:pPr fontAlgn="base"/>
            <a:r>
              <a:rPr lang="en-US" sz="2400" dirty="0"/>
              <a:t>Students understand how to apply the lesson to their own lives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747AC9-6164-0E41-9EE3-23060C83FC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060" t="9663" r="7818" b="13000"/>
          <a:stretch/>
        </p:blipFill>
        <p:spPr>
          <a:xfrm>
            <a:off x="7828158" y="734786"/>
            <a:ext cx="4023360" cy="534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78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B8424AB-D56B-4256-866A-5B54DE93C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999C28-AD33-4EB7-A5F1-C06D10A5F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0864E5C9-52C9-4572-AC75-548B9B9C2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5CC6500-4DBD-4C34-BC14-2387FB483B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1792E2-738E-3348-8CDB-56853ADB8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144" y="758952"/>
            <a:ext cx="3726487" cy="533095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5400" b="1" spc="-100" dirty="0"/>
              <a:t>How do we accomplish this?</a:t>
            </a:r>
            <a:br>
              <a:rPr lang="en-US" sz="5400" spc="-100" dirty="0"/>
            </a:br>
            <a:br>
              <a:rPr lang="en-US" sz="4000" spc="-100" dirty="0"/>
            </a:br>
            <a:r>
              <a:rPr lang="en-US" sz="4000" spc="-100" dirty="0"/>
              <a:t>Make sure the skeleton of the lesson is solidly in place.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34A3B6-BAD2-4156-BDC6-4736248BF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 descr="A picture containing drawing, table, mirror&#10;&#10;Description automatically generated">
            <a:extLst>
              <a:ext uri="{FF2B5EF4-FFF2-40B4-BE49-F238E27FC236}">
                <a16:creationId xmlns:a16="http://schemas.microsoft.com/office/drawing/2014/main" id="{365061E9-1B5A-114F-8AF1-FD9805896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3578" y="172815"/>
            <a:ext cx="4558659" cy="6512370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CCED142F-8266-664E-813F-B68F3071BC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07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4">
            <a:extLst>
              <a:ext uri="{FF2B5EF4-FFF2-40B4-BE49-F238E27FC236}">
                <a16:creationId xmlns:a16="http://schemas.microsoft.com/office/drawing/2014/main" id="{64C9EE1D-12BB-43F7-9A2A-893578DCA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370BD2-16A4-5F42-911C-84FF84F5298C}"/>
              </a:ext>
            </a:extLst>
          </p:cNvPr>
          <p:cNvSpPr txBox="1"/>
          <p:nvPr/>
        </p:nvSpPr>
        <p:spPr>
          <a:xfrm>
            <a:off x="581161" y="2087782"/>
            <a:ext cx="79747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bg1"/>
                </a:solidFill>
              </a:rPr>
              <a:t>Has the gift of teaching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bg1"/>
                </a:solidFill>
              </a:rPr>
              <a:t>Spiritually mature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bg1"/>
                </a:solidFill>
              </a:rPr>
              <a:t>Reflects the joy of Jesus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BAAFE-AF05-1649-AF82-C2EE45C51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1" y="719964"/>
            <a:ext cx="6927617" cy="109664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5400" b="1" spc="-100" dirty="0">
                <a:solidFill>
                  <a:schemeClr val="tx1"/>
                </a:solidFill>
              </a:rPr>
              <a:t>Let’s look at the teacher…</a:t>
            </a:r>
          </a:p>
        </p:txBody>
      </p:sp>
      <p:pic>
        <p:nvPicPr>
          <p:cNvPr id="18" name="Picture 17" descr="A picture containing drawing, table, mirror&#10;&#10;Description automatically generated">
            <a:extLst>
              <a:ext uri="{FF2B5EF4-FFF2-40B4-BE49-F238E27FC236}">
                <a16:creationId xmlns:a16="http://schemas.microsoft.com/office/drawing/2014/main" id="{89EFCBF5-25ED-CE4C-AC00-C5A8F6965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86" t="6053" r="-1690" b="1639"/>
          <a:stretch/>
        </p:blipFill>
        <p:spPr>
          <a:xfrm>
            <a:off x="6361370" y="3428999"/>
            <a:ext cx="2194560" cy="3017520"/>
          </a:xfrm>
          <a:prstGeom prst="rect">
            <a:avLst/>
          </a:prstGeom>
        </p:spPr>
      </p:pic>
      <p:pic>
        <p:nvPicPr>
          <p:cNvPr id="7" name="Picture 6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C22F756A-72B9-5640-822F-FDA3A0C98F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50" r="1802"/>
          <a:stretch/>
        </p:blipFill>
        <p:spPr>
          <a:xfrm>
            <a:off x="8555930" y="758287"/>
            <a:ext cx="3245346" cy="333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21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41935-BA91-FF4E-8E82-E8CF17806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084" y="1123836"/>
            <a:ext cx="2947482" cy="460118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What is the skeleton of DL Bible lessons?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DA9E3F28-AF6C-42E2-8F48-1858FE73D1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6996793"/>
              </p:ext>
            </p:extLst>
          </p:nvPr>
        </p:nvGraphicFramePr>
        <p:xfrm>
          <a:off x="3869266" y="295606"/>
          <a:ext cx="4446597" cy="6398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A picture containing drawing, table, mirror&#10;&#10;Description automatically generated">
            <a:extLst>
              <a:ext uri="{FF2B5EF4-FFF2-40B4-BE49-F238E27FC236}">
                <a16:creationId xmlns:a16="http://schemas.microsoft.com/office/drawing/2014/main" id="{6ECCF84B-987B-9A46-83D4-42EEF2C33B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544" r="17606"/>
          <a:stretch/>
        </p:blipFill>
        <p:spPr>
          <a:xfrm>
            <a:off x="8848563" y="295606"/>
            <a:ext cx="2622431" cy="568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45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0">
            <a:extLst>
              <a:ext uri="{FF2B5EF4-FFF2-40B4-BE49-F238E27FC236}">
                <a16:creationId xmlns:a16="http://schemas.microsoft.com/office/drawing/2014/main" id="{A35CBD63-8F8F-47DC-9CE7-159E6161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CA0E3486-FD49-4921-B4F4-E5BB5C88AC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758953"/>
            <a:ext cx="3577575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EFA17AF-B36B-47A0-940F-1805D05D3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8952"/>
            <a:ext cx="3577574" cy="5306663"/>
          </a:xfrm>
        </p:spPr>
        <p:txBody>
          <a:bodyPr anchor="t">
            <a:noAutofit/>
          </a:bodyPr>
          <a:lstStyle/>
          <a:p>
            <a:pPr marL="0" indent="0" algn="ctr">
              <a:buNone/>
            </a:pPr>
            <a:r>
              <a:rPr lang="en-US" sz="4100" b="1" dirty="0">
                <a:solidFill>
                  <a:srgbClr val="FFFFFF"/>
                </a:solidFill>
              </a:rPr>
              <a:t>How do you keep kids on the edge of their seat, eager to learn and apply the lesson?</a:t>
            </a:r>
          </a:p>
          <a:p>
            <a:pPr algn="ctr"/>
            <a:endParaRPr lang="en-US" sz="200" dirty="0">
              <a:solidFill>
                <a:srgbClr val="FFFFFF"/>
              </a:solidFill>
            </a:endParaRPr>
          </a:p>
          <a:p>
            <a:pPr algn="ctr"/>
            <a:r>
              <a:rPr lang="en-US" sz="4000" dirty="0">
                <a:solidFill>
                  <a:srgbClr val="FFFFFF"/>
                </a:solidFill>
              </a:rPr>
              <a:t>Think outside the box!</a:t>
            </a:r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id="{83B4A72C-2924-4CE2-8674-7E02E182ED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 descr="A picture containing table, yellow, sitting, display&#10;&#10;Description automatically generated">
            <a:extLst>
              <a:ext uri="{FF2B5EF4-FFF2-40B4-BE49-F238E27FC236}">
                <a16:creationId xmlns:a16="http://schemas.microsoft.com/office/drawing/2014/main" id="{02C7EE0F-7E71-E749-9608-19C541BD33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23" t="2667" r="19509" b="5331"/>
          <a:stretch/>
        </p:blipFill>
        <p:spPr>
          <a:xfrm>
            <a:off x="5212080" y="172815"/>
            <a:ext cx="4297680" cy="6309360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B7B290C2-CB0F-F448-AD1C-4BCB04B753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3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115F77-2FAE-4CA7-9A7F-10D5F2C8F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D4C046-A04C-46CC-AFA3-6B0621F62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6C7A97A-A7DE-4DFB-8542-1E4BF24C7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111DB0-3D73-4D20-9D57-CEF5A0D86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D46F63-5015-D749-93BF-3D07C5648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80" y="775281"/>
            <a:ext cx="3986428" cy="529033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5400" b="1" spc="-100" dirty="0"/>
              <a:t>To teach effective Bible lessons, </a:t>
            </a:r>
            <a:br>
              <a:rPr lang="en-US" sz="5400" b="1" spc="-100" dirty="0"/>
            </a:br>
            <a:r>
              <a:rPr lang="en-US" sz="5400" b="1" spc="-100" dirty="0"/>
              <a:t>master the art of storytelling.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7ADCA0-A066-4B16-8E1F-3C2483947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65FBA8B-0CB5-D847-893B-EF77E77CD9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7" t="6138" r="2275" b="11192"/>
          <a:stretch/>
        </p:blipFill>
        <p:spPr>
          <a:xfrm>
            <a:off x="4593652" y="775281"/>
            <a:ext cx="7222210" cy="5330650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2CFD3BDE-0DCB-3544-BA20-E6B8187C0F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00" t="26938" r="9100" b="26062"/>
          <a:stretch/>
        </p:blipFill>
        <p:spPr>
          <a:xfrm>
            <a:off x="9826751" y="6338772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096550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12396</TotalTime>
  <Words>562</Words>
  <Application>Microsoft Macintosh PowerPoint</Application>
  <PresentationFormat>Widescreen</PresentationFormat>
  <Paragraphs>51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Corbel</vt:lpstr>
      <vt:lpstr>Wingdings 2</vt:lpstr>
      <vt:lpstr>Frame</vt:lpstr>
      <vt:lpstr>Toolbox II - Secrets of a Successful  Bible Lesson (Training notes available on the website)</vt:lpstr>
      <vt:lpstr>PowerPoint Presentation</vt:lpstr>
      <vt:lpstr>PowerPoint Presentation</vt:lpstr>
      <vt:lpstr>How should we define success when it comes to teaching a Bible lesson?</vt:lpstr>
      <vt:lpstr>How do we accomplish this?  Make sure the skeleton of the lesson is solidly in place.</vt:lpstr>
      <vt:lpstr>Let’s look at the teacher…</vt:lpstr>
      <vt:lpstr>What is the skeleton of DL Bible lessons?</vt:lpstr>
      <vt:lpstr>PowerPoint Presentation</vt:lpstr>
      <vt:lpstr>To teach effective Bible lessons,  master the art of storytelling.</vt:lpstr>
      <vt:lpstr>Pulling the story out of a lesson:  What is a story?</vt:lpstr>
      <vt:lpstr>PowerPoint Presentation</vt:lpstr>
      <vt:lpstr>PowerPoint Presentation</vt:lpstr>
      <vt:lpstr>Matthew 4:18  What did you…  Touch?  Taste?  Smell?  Hear?  See?</vt:lpstr>
      <vt:lpstr>Don’t miss the last connection!  What would you do if you were Daniel? How would you feel if you stood in the lions’ den?  Could something like this happen nowadays?</vt:lpstr>
      <vt:lpstr>Make older students think deeper.  What if he would have been eaten by the lions?</vt:lpstr>
      <vt:lpstr>Invite students  into an  experience.</vt:lpstr>
      <vt:lpstr>Bring the Bible to Life</vt:lpstr>
      <vt:lpstr>Have  students  step into  the scene.</vt:lpstr>
      <vt:lpstr>Unpack the experience:   How would you feel?  What are you going to do with this experience?  Who will hold the class accountable to apply the experience, and how will they do this?</vt:lpstr>
      <vt:lpstr>Your students reflect Jesus because  He shines through you.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Secrets to a successful Bible Lesson</dc:title>
  <dc:creator>Kris Smoll</dc:creator>
  <cp:lastModifiedBy>Kerrie Gonnering</cp:lastModifiedBy>
  <cp:revision>33</cp:revision>
  <dcterms:created xsi:type="dcterms:W3CDTF">2020-03-17T01:30:53Z</dcterms:created>
  <dcterms:modified xsi:type="dcterms:W3CDTF">2020-07-07T12:45:19Z</dcterms:modified>
</cp:coreProperties>
</file>