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1"/>
  </p:notesMasterIdLst>
  <p:sldIdLst>
    <p:sldId id="257" r:id="rId2"/>
    <p:sldId id="256" r:id="rId3"/>
    <p:sldId id="258" r:id="rId4"/>
    <p:sldId id="259" r:id="rId5"/>
    <p:sldId id="260" r:id="rId6"/>
    <p:sldId id="265" r:id="rId7"/>
    <p:sldId id="261" r:id="rId8"/>
    <p:sldId id="262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63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895"/>
    <p:restoredTop sz="94648"/>
  </p:normalViewPr>
  <p:slideViewPr>
    <p:cSldViewPr snapToGrid="0" snapToObjects="1">
      <p:cViewPr varScale="1">
        <p:scale>
          <a:sx n="100" d="100"/>
          <a:sy n="100" d="100"/>
        </p:scale>
        <p:origin x="184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8690D-EC0A-EB40-B4A1-9D3EDD0C4521}" type="datetimeFigureOut">
              <a:rPr lang="en-US" smtClean="0"/>
              <a:t>1/27/22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5A96C2-645D-5440-931E-DBC6455CC0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234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070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9497" y="324843"/>
            <a:ext cx="11238379" cy="164630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5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2044" y="2284627"/>
            <a:ext cx="8788224" cy="370637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7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17909464-C7A7-5E41-B490-8EC3FBD1B6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8674" t="26331" r="8770" b="24492"/>
          <a:stretch/>
        </p:blipFill>
        <p:spPr>
          <a:xfrm>
            <a:off x="111078" y="6202651"/>
            <a:ext cx="2309314" cy="55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686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444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14C80-FFDE-4732-84EA-50DE8EB52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5EEC78-7DF3-43BA-9073-A94599EF46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135628-E631-43DC-8688-8644D8A71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36A74-BE08-684B-8A33-B3B3EA81DE35}" type="datetimeFigureOut">
              <a:rPr lang="en-US" smtClean="0"/>
              <a:t>1/27/22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FF7C0B-2F41-4D1E-9FE9-5960737D4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450F1-F40E-41FB-A167-9383527A3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A661E-E451-554A-B6F0-9E621D1AB3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477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5D9166C1-B691-CB4E-92BA-EA3181057D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8674" t="26331" r="8770" b="24492"/>
          <a:stretch/>
        </p:blipFill>
        <p:spPr>
          <a:xfrm>
            <a:off x="6797628" y="6222908"/>
            <a:ext cx="2309314" cy="550249"/>
          </a:xfrm>
          <a:prstGeom prst="rect">
            <a:avLst/>
          </a:prstGeom>
        </p:spPr>
      </p:pic>
      <p:pic>
        <p:nvPicPr>
          <p:cNvPr id="19" name="Picture 18" descr="A close up of a sign&#10;&#10;Description automatically generated">
            <a:extLst>
              <a:ext uri="{FF2B5EF4-FFF2-40B4-BE49-F238E27FC236}">
                <a16:creationId xmlns:a16="http://schemas.microsoft.com/office/drawing/2014/main" id="{BFC1DE7F-D23D-FF45-BAFA-132D9E31F6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t="21565" b="12979"/>
          <a:stretch/>
        </p:blipFill>
        <p:spPr>
          <a:xfrm>
            <a:off x="512233" y="6223924"/>
            <a:ext cx="3539067" cy="688537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C4554AED-3246-174A-B983-5C32EDFD5FB3}"/>
              </a:ext>
            </a:extLst>
          </p:cNvPr>
          <p:cNvSpPr txBox="1">
            <a:spLocks/>
          </p:cNvSpPr>
          <p:nvPr userDrawn="1"/>
        </p:nvSpPr>
        <p:spPr>
          <a:xfrm>
            <a:off x="928241" y="1008971"/>
            <a:ext cx="8092439" cy="3801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>
              <a:lnSpc>
                <a:spcPct val="120000"/>
              </a:lnSpc>
            </a:pPr>
            <a:r>
              <a:rPr lang="en-US" sz="6000" b="1" i="0" u="none" strike="noStrike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Meeting Students Where They’re At</a:t>
            </a:r>
            <a:endParaRPr lang="en-US" sz="5400" b="0" dirty="0">
              <a:effectLst/>
            </a:endParaRP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85DAFA1F-50E0-AE4C-B2E8-29DE70CFA541}"/>
              </a:ext>
            </a:extLst>
          </p:cNvPr>
          <p:cNvSpPr txBox="1">
            <a:spLocks/>
          </p:cNvSpPr>
          <p:nvPr userDrawn="1"/>
        </p:nvSpPr>
        <p:spPr>
          <a:xfrm>
            <a:off x="977911" y="4126787"/>
            <a:ext cx="7934287" cy="55024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500" dirty="0"/>
              <a:t>Toolbox III – Training Session </a:t>
            </a:r>
          </a:p>
        </p:txBody>
      </p:sp>
    </p:spTree>
    <p:extLst>
      <p:ext uri="{BB962C8B-B14F-4D97-AF65-F5344CB8AC3E}">
        <p14:creationId xmlns:p14="http://schemas.microsoft.com/office/powerpoint/2010/main" val="2737934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4" r:id="rId3"/>
    <p:sldLayoutId id="2147483665" r:id="rId4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189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6E16-ED86-8943-8DCA-E179D9391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081" y="324843"/>
            <a:ext cx="11203211" cy="1646302"/>
          </a:xfrm>
        </p:spPr>
        <p:txBody>
          <a:bodyPr/>
          <a:lstStyle/>
          <a:p>
            <a:r>
              <a:rPr lang="en-US" sz="5100" dirty="0"/>
              <a:t>Think Through Expectations </a:t>
            </a:r>
            <a:br>
              <a:rPr lang="en-US" sz="5100" dirty="0"/>
            </a:br>
            <a:r>
              <a:rPr lang="en-US" sz="5100" dirty="0"/>
              <a:t>for Older Students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AE3DF-299A-CB49-837F-D91E3D5F9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331" y="2166017"/>
            <a:ext cx="5632896" cy="422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354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6E16-ED86-8943-8DCA-E179D9391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081" y="324843"/>
            <a:ext cx="11203211" cy="1646302"/>
          </a:xfrm>
        </p:spPr>
        <p:txBody>
          <a:bodyPr/>
          <a:lstStyle/>
          <a:p>
            <a:r>
              <a:rPr lang="en-US" sz="5100" dirty="0"/>
              <a:t>Think About What </a:t>
            </a:r>
            <a:br>
              <a:rPr lang="en-US" sz="5100" dirty="0"/>
            </a:br>
            <a:r>
              <a:rPr lang="en-US" sz="5100" dirty="0"/>
              <a:t>Interests Younger Students</a:t>
            </a:r>
          </a:p>
        </p:txBody>
      </p:sp>
      <p:pic>
        <p:nvPicPr>
          <p:cNvPr id="13" name="Picture 12" descr="A young child using a computer&#10;&#10;Description automatically generated with medium confidence">
            <a:extLst>
              <a:ext uri="{FF2B5EF4-FFF2-40B4-BE49-F238E27FC236}">
                <a16:creationId xmlns:a16="http://schemas.microsoft.com/office/drawing/2014/main" id="{C3C03BB6-299F-6C44-96B4-EC90E99D9D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043" r="14092"/>
          <a:stretch/>
        </p:blipFill>
        <p:spPr>
          <a:xfrm>
            <a:off x="1439054" y="2083633"/>
            <a:ext cx="3878379" cy="3987322"/>
          </a:xfrm>
          <a:prstGeom prst="rect">
            <a:avLst/>
          </a:prstGeom>
        </p:spPr>
      </p:pic>
      <p:pic>
        <p:nvPicPr>
          <p:cNvPr id="15" name="Picture 14" descr="A person and a child playing with toys on the floor&#10;&#10;Description automatically generated with medium confidence">
            <a:extLst>
              <a:ext uri="{FF2B5EF4-FFF2-40B4-BE49-F238E27FC236}">
                <a16:creationId xmlns:a16="http://schemas.microsoft.com/office/drawing/2014/main" id="{E32B19E3-D9AB-9F49-BD89-F99B971CA6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524" r="45720"/>
          <a:stretch/>
        </p:blipFill>
        <p:spPr>
          <a:xfrm>
            <a:off x="6096000" y="2083633"/>
            <a:ext cx="3544609" cy="398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653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6E16-ED86-8943-8DCA-E179D9391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081" y="324843"/>
            <a:ext cx="11203211" cy="1646302"/>
          </a:xfrm>
        </p:spPr>
        <p:txBody>
          <a:bodyPr/>
          <a:lstStyle/>
          <a:p>
            <a:r>
              <a:rPr lang="en-US" sz="5100" dirty="0"/>
              <a:t>Think About What </a:t>
            </a:r>
            <a:br>
              <a:rPr lang="en-US" sz="5100" dirty="0"/>
            </a:br>
            <a:r>
              <a:rPr lang="en-US" sz="5100" dirty="0"/>
              <a:t>Interests Older Students</a:t>
            </a:r>
          </a:p>
        </p:txBody>
      </p:sp>
      <p:pic>
        <p:nvPicPr>
          <p:cNvPr id="9" name="Picture 8" descr="A child using a tablet&#10;&#10;Description automatically generated with low confidence">
            <a:extLst>
              <a:ext uri="{FF2B5EF4-FFF2-40B4-BE49-F238E27FC236}">
                <a16:creationId xmlns:a16="http://schemas.microsoft.com/office/drawing/2014/main" id="{93A1919B-9B00-044B-BCAF-5581DF3503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44"/>
          <a:stretch/>
        </p:blipFill>
        <p:spPr>
          <a:xfrm>
            <a:off x="175063" y="2138397"/>
            <a:ext cx="4756759" cy="3859967"/>
          </a:xfrm>
          <a:prstGeom prst="rect">
            <a:avLst/>
          </a:prstGeom>
        </p:spPr>
      </p:pic>
      <p:pic>
        <p:nvPicPr>
          <p:cNvPr id="4" name="Picture 3" descr="A picture containing text, person, indoor, sitting&#10;&#10;Description automatically generated">
            <a:extLst>
              <a:ext uri="{FF2B5EF4-FFF2-40B4-BE49-F238E27FC236}">
                <a16:creationId xmlns:a16="http://schemas.microsoft.com/office/drawing/2014/main" id="{820F04A3-C3DE-394A-B582-0E23D3FC5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7620" y="2138397"/>
            <a:ext cx="6862672" cy="385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1397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6E16-ED86-8943-8DCA-E179D9391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081" y="324843"/>
            <a:ext cx="11203211" cy="1646302"/>
          </a:xfrm>
        </p:spPr>
        <p:txBody>
          <a:bodyPr/>
          <a:lstStyle/>
          <a:p>
            <a:r>
              <a:rPr lang="en-US" sz="5100" dirty="0"/>
              <a:t>Teach for a Realistic </a:t>
            </a:r>
            <a:br>
              <a:rPr lang="en-US" sz="5100" dirty="0"/>
            </a:br>
            <a:r>
              <a:rPr lang="en-US" sz="5100" dirty="0"/>
              <a:t>Amount of Time</a:t>
            </a:r>
          </a:p>
        </p:txBody>
      </p:sp>
      <p:pic>
        <p:nvPicPr>
          <p:cNvPr id="5" name="Picture 4" descr="A picture containing circle&#10;&#10;Description automatically generated">
            <a:extLst>
              <a:ext uri="{FF2B5EF4-FFF2-40B4-BE49-F238E27FC236}">
                <a16:creationId xmlns:a16="http://schemas.microsoft.com/office/drawing/2014/main" id="{9EC42B35-051E-4149-B05B-CA8C2E34D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915" y="2125436"/>
            <a:ext cx="4996543" cy="458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821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6E16-ED86-8943-8DCA-E179D9391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081" y="324843"/>
            <a:ext cx="11203211" cy="1646302"/>
          </a:xfrm>
        </p:spPr>
        <p:txBody>
          <a:bodyPr/>
          <a:lstStyle/>
          <a:p>
            <a:r>
              <a:rPr lang="en-US" sz="5100" dirty="0"/>
              <a:t>Keeping Younger </a:t>
            </a:r>
            <a:br>
              <a:rPr lang="en-US" sz="5100" dirty="0"/>
            </a:br>
            <a:r>
              <a:rPr lang="en-US" sz="5100" dirty="0"/>
              <a:t>Students Engaged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3F5295D-B21B-1647-B0C2-625763D7DEB5}"/>
              </a:ext>
            </a:extLst>
          </p:cNvPr>
          <p:cNvSpPr/>
          <p:nvPr/>
        </p:nvSpPr>
        <p:spPr>
          <a:xfrm>
            <a:off x="1037911" y="2167088"/>
            <a:ext cx="8541517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Preparation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Movement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Variety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Surprises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Response</a:t>
            </a:r>
          </a:p>
        </p:txBody>
      </p:sp>
    </p:spTree>
    <p:extLst>
      <p:ext uri="{BB962C8B-B14F-4D97-AF65-F5344CB8AC3E}">
        <p14:creationId xmlns:p14="http://schemas.microsoft.com/office/powerpoint/2010/main" val="13957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6E16-ED86-8943-8DCA-E179D9391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081" y="324843"/>
            <a:ext cx="11203211" cy="1646302"/>
          </a:xfrm>
        </p:spPr>
        <p:txBody>
          <a:bodyPr/>
          <a:lstStyle/>
          <a:p>
            <a:r>
              <a:rPr lang="en-US" sz="5100" dirty="0"/>
              <a:t>Keeping Older </a:t>
            </a:r>
            <a:br>
              <a:rPr lang="en-US" sz="5100" dirty="0"/>
            </a:br>
            <a:r>
              <a:rPr lang="en-US" sz="5100" dirty="0"/>
              <a:t>Students Engaged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3F5295D-B21B-1647-B0C2-625763D7DEB5}"/>
              </a:ext>
            </a:extLst>
          </p:cNvPr>
          <p:cNvSpPr/>
          <p:nvPr/>
        </p:nvSpPr>
        <p:spPr>
          <a:xfrm>
            <a:off x="1037911" y="2167088"/>
            <a:ext cx="8541517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Standards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Visuals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Dig Deeper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Stories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Response</a:t>
            </a:r>
          </a:p>
        </p:txBody>
      </p:sp>
    </p:spTree>
    <p:extLst>
      <p:ext uri="{BB962C8B-B14F-4D97-AF65-F5344CB8AC3E}">
        <p14:creationId xmlns:p14="http://schemas.microsoft.com/office/powerpoint/2010/main" val="234358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6E16-ED86-8943-8DCA-E179D9391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081" y="324843"/>
            <a:ext cx="11203211" cy="1646302"/>
          </a:xfrm>
        </p:spPr>
        <p:txBody>
          <a:bodyPr/>
          <a:lstStyle/>
          <a:p>
            <a:r>
              <a:rPr lang="en-US" sz="5100" dirty="0"/>
              <a:t>Evaluate if Students </a:t>
            </a:r>
            <a:br>
              <a:rPr lang="en-US" sz="5100" dirty="0"/>
            </a:br>
            <a:r>
              <a:rPr lang="en-US" sz="5100" dirty="0"/>
              <a:t>are Learning</a:t>
            </a:r>
          </a:p>
        </p:txBody>
      </p:sp>
      <p:pic>
        <p:nvPicPr>
          <p:cNvPr id="5" name="Picture 4" descr="A person with the hand on the chin&#10;&#10;Description automatically generated with medium confidence">
            <a:extLst>
              <a:ext uri="{FF2B5EF4-FFF2-40B4-BE49-F238E27FC236}">
                <a16:creationId xmlns:a16="http://schemas.microsoft.com/office/drawing/2014/main" id="{BE3CC390-6564-6F4D-A354-2AED26ABC2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200" t="20635" r="21970"/>
          <a:stretch/>
        </p:blipFill>
        <p:spPr>
          <a:xfrm>
            <a:off x="2743200" y="2057400"/>
            <a:ext cx="5200811" cy="43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1828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6E16-ED86-8943-8DCA-E179D9391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081" y="324843"/>
            <a:ext cx="11203211" cy="1646302"/>
          </a:xfrm>
        </p:spPr>
        <p:txBody>
          <a:bodyPr/>
          <a:lstStyle/>
          <a:p>
            <a:r>
              <a:rPr lang="en-US" sz="5100" dirty="0"/>
              <a:t>Evaluating Teaching </a:t>
            </a:r>
            <a:br>
              <a:rPr lang="en-US" sz="5100" dirty="0"/>
            </a:br>
            <a:r>
              <a:rPr lang="en-US" sz="5100" dirty="0"/>
              <a:t>to Younger Students</a:t>
            </a:r>
          </a:p>
        </p:txBody>
      </p:sp>
      <p:pic>
        <p:nvPicPr>
          <p:cNvPr id="4" name="Picture 3" descr="A group of children raising their hands&#10;&#10;Description automatically generated with medium confidence">
            <a:extLst>
              <a:ext uri="{FF2B5EF4-FFF2-40B4-BE49-F238E27FC236}">
                <a16:creationId xmlns:a16="http://schemas.microsoft.com/office/drawing/2014/main" id="{E1ECC3EA-D024-DE44-A0F9-698631484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1971146"/>
            <a:ext cx="5496248" cy="439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112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6E16-ED86-8943-8DCA-E179D9391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081" y="324843"/>
            <a:ext cx="11203211" cy="1646302"/>
          </a:xfrm>
        </p:spPr>
        <p:txBody>
          <a:bodyPr/>
          <a:lstStyle/>
          <a:p>
            <a:r>
              <a:rPr lang="en-US" sz="5100" dirty="0"/>
              <a:t>Evaluating Teaching </a:t>
            </a:r>
            <a:br>
              <a:rPr lang="en-US" sz="5100" dirty="0"/>
            </a:br>
            <a:r>
              <a:rPr lang="en-US" sz="5100" dirty="0"/>
              <a:t>to Older Students</a:t>
            </a:r>
          </a:p>
        </p:txBody>
      </p:sp>
      <p:pic>
        <p:nvPicPr>
          <p:cNvPr id="5" name="Picture 4" descr="A group of children sitting together&#10;&#10;Description automatically generated with low confidence">
            <a:extLst>
              <a:ext uri="{FF2B5EF4-FFF2-40B4-BE49-F238E27FC236}">
                <a16:creationId xmlns:a16="http://schemas.microsoft.com/office/drawing/2014/main" id="{17BEC3B1-E8F3-354F-A843-596AC8D31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913" y="1863633"/>
            <a:ext cx="5562601" cy="445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9575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4493058-AD83-0A46-AB64-9B7A6CDE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081" y="324843"/>
            <a:ext cx="11203211" cy="1646302"/>
          </a:xfrm>
        </p:spPr>
        <p:txBody>
          <a:bodyPr/>
          <a:lstStyle/>
          <a:p>
            <a:r>
              <a:rPr lang="en-US" sz="5100" dirty="0"/>
              <a:t>Any Questions?</a:t>
            </a: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6631BB6B-50FF-4540-BCAF-6D02FF864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526" y="1589729"/>
            <a:ext cx="6342955" cy="462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810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le of shoes&#10;&#10;Description automatically generated with medium confidence">
            <a:extLst>
              <a:ext uri="{FF2B5EF4-FFF2-40B4-BE49-F238E27FC236}">
                <a16:creationId xmlns:a16="http://schemas.microsoft.com/office/drawing/2014/main" id="{5CD85683-D87E-B341-9B16-9FCD60408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268" y="1698171"/>
            <a:ext cx="6760028" cy="45066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086ACF-1D0B-AE4A-8250-C8FA2A4DDD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Shoe</a:t>
            </a:r>
          </a:p>
        </p:txBody>
      </p:sp>
    </p:spTree>
    <p:extLst>
      <p:ext uri="{BB962C8B-B14F-4D97-AF65-F5344CB8AC3E}">
        <p14:creationId xmlns:p14="http://schemas.microsoft.com/office/powerpoint/2010/main" val="572180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6FB48-F4FC-9C46-9041-85A867BF1A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Proactive Measures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155CF82-21CF-4D43-8B80-E986562D05EC}"/>
              </a:ext>
            </a:extLst>
          </p:cNvPr>
          <p:cNvSpPr/>
          <p:nvPr/>
        </p:nvSpPr>
        <p:spPr>
          <a:xfrm>
            <a:off x="1037911" y="1971145"/>
            <a:ext cx="8541517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Select teachers wisely</a:t>
            </a:r>
          </a:p>
          <a:p>
            <a:pPr marL="514350" indent="-514350">
              <a:buFont typeface="+mj-lt"/>
              <a:buAutoNum type="arabicPeriod"/>
            </a:pPr>
            <a:endParaRPr lang="en-US" sz="3000" dirty="0">
              <a:latin typeface="Arial Narrow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Teach to students’ specific age level</a:t>
            </a:r>
          </a:p>
          <a:p>
            <a:pPr marL="914400" indent="-914400">
              <a:buFont typeface="+mj-lt"/>
              <a:buAutoNum type="arabicPeriod"/>
            </a:pPr>
            <a:endParaRPr lang="en-US" sz="3000" dirty="0">
              <a:latin typeface="Arial Narrow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Evaluate if they are learning</a:t>
            </a:r>
          </a:p>
        </p:txBody>
      </p:sp>
    </p:spTree>
    <p:extLst>
      <p:ext uri="{BB962C8B-B14F-4D97-AF65-F5344CB8AC3E}">
        <p14:creationId xmlns:p14="http://schemas.microsoft.com/office/powerpoint/2010/main" val="856235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04EA3-7275-2440-8FA9-C3752FF771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082" y="324843"/>
            <a:ext cx="9515086" cy="1646302"/>
          </a:xfrm>
        </p:spPr>
        <p:txBody>
          <a:bodyPr/>
          <a:lstStyle/>
          <a:p>
            <a:r>
              <a:rPr lang="en-US" dirty="0"/>
              <a:t>Select Teachers Wisely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02D9E7-F2A5-6D48-AF0C-D65F11C14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951" y="1696021"/>
            <a:ext cx="6320078" cy="4389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468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0261A-0CE8-D740-9362-2EE8F8BECB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Teachers for Younger Students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CC19A9-E850-0542-8864-88055CD8FAC1}"/>
              </a:ext>
            </a:extLst>
          </p:cNvPr>
          <p:cNvSpPr/>
          <p:nvPr/>
        </p:nvSpPr>
        <p:spPr>
          <a:xfrm>
            <a:off x="1070568" y="1590145"/>
            <a:ext cx="677803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Communication</a:t>
            </a:r>
            <a:endParaRPr lang="en-US" sz="3000" dirty="0">
              <a:latin typeface="Arial Narrow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Stability</a:t>
            </a:r>
            <a:endParaRPr lang="en-US" sz="3000" dirty="0">
              <a:latin typeface="Arial Narrow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Engaging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Preference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Patience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Energy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Preparation</a:t>
            </a:r>
          </a:p>
          <a:p>
            <a:pPr marL="914400" indent="-914400">
              <a:buFont typeface="+mj-lt"/>
              <a:buAutoNum type="arabicPeriod"/>
            </a:pPr>
            <a:endParaRPr lang="en-US" sz="4300" dirty="0">
              <a:latin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51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0261A-0CE8-D740-9362-2EE8F8BECB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Teachers for Older Students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CC19A9-E850-0542-8864-88055CD8FAC1}"/>
              </a:ext>
            </a:extLst>
          </p:cNvPr>
          <p:cNvSpPr/>
          <p:nvPr/>
        </p:nvSpPr>
        <p:spPr>
          <a:xfrm>
            <a:off x="789497" y="2354643"/>
            <a:ext cx="9017812" cy="5386090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Vision</a:t>
            </a:r>
            <a:endParaRPr lang="en-US" sz="3000" dirty="0">
              <a:latin typeface="Arial Narrow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Preference</a:t>
            </a:r>
            <a:endParaRPr lang="en-US" sz="3000" dirty="0">
              <a:latin typeface="Arial Narrow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Fun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Steady</a:t>
            </a:r>
          </a:p>
          <a:p>
            <a:pPr marL="914400" indent="-914400">
              <a:buFont typeface="+mj-lt"/>
              <a:buAutoNum type="arabicPeriod"/>
            </a:pPr>
            <a:endParaRPr lang="en-US" sz="4300" dirty="0">
              <a:latin typeface="Arial Narrow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endParaRPr lang="en-US" sz="4300" dirty="0">
              <a:latin typeface="Arial Narrow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endParaRPr lang="en-US" sz="4300" dirty="0">
              <a:latin typeface="Arial Narrow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endParaRPr lang="en-US" sz="4300" dirty="0">
              <a:latin typeface="Arial Narrow" panose="020B060402020202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Leadership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Trustworthy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Energetic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300" dirty="0">
                <a:latin typeface="Arial Narrow" panose="020B0604020202020204" pitchFamily="34" charset="0"/>
              </a:rPr>
              <a:t>Spiritually Mature</a:t>
            </a:r>
          </a:p>
        </p:txBody>
      </p:sp>
    </p:spTree>
    <p:extLst>
      <p:ext uri="{BB962C8B-B14F-4D97-AF65-F5344CB8AC3E}">
        <p14:creationId xmlns:p14="http://schemas.microsoft.com/office/powerpoint/2010/main" val="312293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565EB-0CB1-6240-96C6-4122478748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Preparing to Teach</a:t>
            </a:r>
          </a:p>
        </p:txBody>
      </p:sp>
      <p:pic>
        <p:nvPicPr>
          <p:cNvPr id="4" name="Picture 3" descr="A person sitting at a desk writing on a book&#10;&#10;Description automatically generated with medium confidence">
            <a:extLst>
              <a:ext uri="{FF2B5EF4-FFF2-40B4-BE49-F238E27FC236}">
                <a16:creationId xmlns:a16="http://schemas.microsoft.com/office/drawing/2014/main" id="{E94E898D-418E-5145-81F5-2AF55D177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890" y="1693889"/>
            <a:ext cx="6603092" cy="440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81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6E16-ED86-8943-8DCA-E179D9391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081" y="324843"/>
            <a:ext cx="11203211" cy="1646302"/>
          </a:xfrm>
        </p:spPr>
        <p:txBody>
          <a:bodyPr/>
          <a:lstStyle/>
          <a:p>
            <a:r>
              <a:rPr lang="en-US" sz="5100" dirty="0"/>
              <a:t>The On Track Map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FC05C63-D9EB-D646-BAFC-19CEC5FD22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4" b="17222"/>
          <a:stretch/>
        </p:blipFill>
        <p:spPr>
          <a:xfrm>
            <a:off x="1663700" y="1701800"/>
            <a:ext cx="68580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140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6E16-ED86-8943-8DCA-E179D9391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081" y="324843"/>
            <a:ext cx="11203211" cy="1646302"/>
          </a:xfrm>
        </p:spPr>
        <p:txBody>
          <a:bodyPr/>
          <a:lstStyle/>
          <a:p>
            <a:r>
              <a:rPr lang="en-US" sz="5100" dirty="0"/>
              <a:t>Think Through Expectations </a:t>
            </a:r>
            <a:br>
              <a:rPr lang="en-US" sz="5100" dirty="0"/>
            </a:br>
            <a:r>
              <a:rPr lang="en-US" sz="5100" dirty="0"/>
              <a:t>for Younger Students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AE3DF-299A-CB49-837F-D91E3D5F9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331" y="2166017"/>
            <a:ext cx="5632896" cy="422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70031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{3A3BC77F-E5DD-E941-A026-D8D38A768EB0}tf10001060</Template>
  <TotalTime>1944</TotalTime>
  <Words>131</Words>
  <Application>Microsoft Macintosh PowerPoint</Application>
  <PresentationFormat>Widescreen</PresentationFormat>
  <Paragraphs>52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Arial Narrow</vt:lpstr>
      <vt:lpstr>Calibri</vt:lpstr>
      <vt:lpstr>Wingdings 3</vt:lpstr>
      <vt:lpstr>Facet</vt:lpstr>
      <vt:lpstr>PowerPoint Presentation</vt:lpstr>
      <vt:lpstr>The Shoe</vt:lpstr>
      <vt:lpstr>Proactive Measures</vt:lpstr>
      <vt:lpstr>Select Teachers Wisely</vt:lpstr>
      <vt:lpstr>Teachers for Younger Students</vt:lpstr>
      <vt:lpstr>Teachers for Older Students</vt:lpstr>
      <vt:lpstr>Preparing to Teach</vt:lpstr>
      <vt:lpstr>The On Track Map</vt:lpstr>
      <vt:lpstr>Think Through Expectations  for Younger Students</vt:lpstr>
      <vt:lpstr>Think Through Expectations  for Older Students</vt:lpstr>
      <vt:lpstr>Think About What  Interests Younger Students</vt:lpstr>
      <vt:lpstr>Think About What  Interests Older Students</vt:lpstr>
      <vt:lpstr>Teach for a Realistic  Amount of Time</vt:lpstr>
      <vt:lpstr>Keeping Younger  Students Engaged</vt:lpstr>
      <vt:lpstr>Keeping Older  Students Engaged</vt:lpstr>
      <vt:lpstr>Evaluate if Students  are Learning</vt:lpstr>
      <vt:lpstr>Evaluating Teaching  to Younger Students</vt:lpstr>
      <vt:lpstr>Evaluating Teaching  to Older Students</vt:lpstr>
      <vt:lpstr>Any 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Malnar</dc:creator>
  <cp:lastModifiedBy>Andrea Malnar</cp:lastModifiedBy>
  <cp:revision>13</cp:revision>
  <dcterms:created xsi:type="dcterms:W3CDTF">2022-01-04T14:55:28Z</dcterms:created>
  <dcterms:modified xsi:type="dcterms:W3CDTF">2022-01-27T17:51:21Z</dcterms:modified>
</cp:coreProperties>
</file>