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6" r:id="rId16"/>
    <p:sldId id="277" r:id="rId17"/>
    <p:sldId id="279" r:id="rId18"/>
    <p:sldId id="280" r:id="rId19"/>
    <p:sldId id="281" r:id="rId20"/>
    <p:sldId id="27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54"/>
    <p:restoredTop sz="94694"/>
  </p:normalViewPr>
  <p:slideViewPr>
    <p:cSldViewPr snapToGrid="0" snapToObjects="1">
      <p:cViewPr varScale="1">
        <p:scale>
          <a:sx n="121" d="100"/>
          <a:sy n="121" d="100"/>
        </p:scale>
        <p:origin x="88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8690D-EC0A-EB40-B4A1-9D3EDD0C4521}" type="datetimeFigureOut">
              <a:rPr lang="en-US" smtClean="0"/>
              <a:t>2/3/22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5A96C2-645D-5440-931E-DBC6455CC0D9}" type="slidenum">
              <a:rPr lang="en-US" smtClean="0"/>
              <a:t>‹#›</a:t>
            </a:fld>
            <a:endParaRPr lang="en-US"/>
          </a:p>
        </p:txBody>
      </p:sp>
    </p:spTree>
    <p:extLst>
      <p:ext uri="{BB962C8B-B14F-4D97-AF65-F5344CB8AC3E}">
        <p14:creationId xmlns:p14="http://schemas.microsoft.com/office/powerpoint/2010/main" val="3218234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A96C2-645D-5440-931E-DBC6455CC0D9}" type="slidenum">
              <a:rPr lang="en-US" smtClean="0"/>
              <a:t>17</a:t>
            </a:fld>
            <a:endParaRPr lang="en-US"/>
          </a:p>
        </p:txBody>
      </p:sp>
    </p:spTree>
    <p:extLst>
      <p:ext uri="{BB962C8B-B14F-4D97-AF65-F5344CB8AC3E}">
        <p14:creationId xmlns:p14="http://schemas.microsoft.com/office/powerpoint/2010/main" val="3567173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A96C2-645D-5440-931E-DBC6455CC0D9}" type="slidenum">
              <a:rPr lang="en-US" smtClean="0"/>
              <a:t>19</a:t>
            </a:fld>
            <a:endParaRPr lang="en-US"/>
          </a:p>
        </p:txBody>
      </p:sp>
    </p:spTree>
    <p:extLst>
      <p:ext uri="{BB962C8B-B14F-4D97-AF65-F5344CB8AC3E}">
        <p14:creationId xmlns:p14="http://schemas.microsoft.com/office/powerpoint/2010/main" val="1806084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8070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789497" y="324843"/>
            <a:ext cx="11238379" cy="1646302"/>
          </a:xfrm>
          <a:prstGeom prst="rect">
            <a:avLst/>
          </a:prstGeom>
        </p:spPr>
        <p:txBody>
          <a:bodyPr anchor="ctr">
            <a:noAutofit/>
          </a:bodyPr>
          <a:lstStyle>
            <a:lvl1pPr algn="l">
              <a:defRPr sz="5400" b="1">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812044" y="2284627"/>
            <a:ext cx="8788224" cy="3706370"/>
          </a:xfrm>
          <a:prstGeom prst="rect">
            <a:avLst/>
          </a:prstGeom>
        </p:spPr>
        <p:txBody>
          <a:bodyPr anchor="t"/>
          <a:lstStyle>
            <a:lvl1pPr marL="0" indent="0" algn="l">
              <a:buNone/>
              <a:defRPr sz="27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20" name="Picture 19" descr="A close up of a logo&#10;&#10;Description automatically generated">
            <a:extLst>
              <a:ext uri="{FF2B5EF4-FFF2-40B4-BE49-F238E27FC236}">
                <a16:creationId xmlns:a16="http://schemas.microsoft.com/office/drawing/2014/main" id="{17909464-C7A7-5E41-B490-8EC3FBD1B6C9}"/>
              </a:ext>
            </a:extLst>
          </p:cNvPr>
          <p:cNvPicPr>
            <a:picLocks noChangeAspect="1"/>
          </p:cNvPicPr>
          <p:nvPr userDrawn="1"/>
        </p:nvPicPr>
        <p:blipFill rotWithShape="1">
          <a:blip r:embed="rId2"/>
          <a:srcRect l="8674" t="26331" r="8770" b="24492"/>
          <a:stretch/>
        </p:blipFill>
        <p:spPr>
          <a:xfrm>
            <a:off x="111078" y="6202651"/>
            <a:ext cx="2309314" cy="550249"/>
          </a:xfrm>
          <a:prstGeom prst="rect">
            <a:avLst/>
          </a:prstGeom>
        </p:spPr>
      </p:pic>
    </p:spTree>
    <p:extLst>
      <p:ext uri="{BB962C8B-B14F-4D97-AF65-F5344CB8AC3E}">
        <p14:creationId xmlns:p14="http://schemas.microsoft.com/office/powerpoint/2010/main" val="4235686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444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14C80-FFDE-4732-84EA-50DE8EB52C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5EEC78-7DF3-43BA-9073-A94599EF46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135628-E631-43DC-8688-8644D8A71280}"/>
              </a:ext>
            </a:extLst>
          </p:cNvPr>
          <p:cNvSpPr>
            <a:spLocks noGrp="1"/>
          </p:cNvSpPr>
          <p:nvPr>
            <p:ph type="dt" sz="half" idx="10"/>
          </p:nvPr>
        </p:nvSpPr>
        <p:spPr/>
        <p:txBody>
          <a:bodyPr/>
          <a:lstStyle/>
          <a:p>
            <a:fld id="{00C36A74-BE08-684B-8A33-B3B3EA81DE35}" type="datetimeFigureOut">
              <a:rPr lang="en-US" smtClean="0"/>
              <a:t>2/3/22</a:t>
            </a:fld>
            <a:endParaRPr lang="en-US"/>
          </a:p>
        </p:txBody>
      </p:sp>
      <p:sp>
        <p:nvSpPr>
          <p:cNvPr id="5" name="Footer Placeholder 4">
            <a:extLst>
              <a:ext uri="{FF2B5EF4-FFF2-40B4-BE49-F238E27FC236}">
                <a16:creationId xmlns:a16="http://schemas.microsoft.com/office/drawing/2014/main" id="{F1FF7C0B-2F41-4D1E-9FE9-5960737D4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450F1-F40E-41FB-A167-9383527A355C}"/>
              </a:ext>
            </a:extLst>
          </p:cNvPr>
          <p:cNvSpPr>
            <a:spLocks noGrp="1"/>
          </p:cNvSpPr>
          <p:nvPr>
            <p:ph type="sldNum" sz="quarter" idx="12"/>
          </p:nvPr>
        </p:nvSpPr>
        <p:spPr/>
        <p:txBody>
          <a:bodyPr/>
          <a:lstStyle/>
          <a:p>
            <a:fld id="{27CA661E-E451-554A-B6F0-9E621D1AB368}" type="slidenum">
              <a:rPr lang="en-US" smtClean="0"/>
              <a:t>‹#›</a:t>
            </a:fld>
            <a:endParaRPr lang="en-US"/>
          </a:p>
        </p:txBody>
      </p:sp>
    </p:spTree>
    <p:extLst>
      <p:ext uri="{BB962C8B-B14F-4D97-AF65-F5344CB8AC3E}">
        <p14:creationId xmlns:p14="http://schemas.microsoft.com/office/powerpoint/2010/main" val="15344777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18" name="Picture 17" descr="A close up of a logo&#10;&#10;Description automatically generated">
            <a:extLst>
              <a:ext uri="{FF2B5EF4-FFF2-40B4-BE49-F238E27FC236}">
                <a16:creationId xmlns:a16="http://schemas.microsoft.com/office/drawing/2014/main" id="{5D9166C1-B691-CB4E-92BA-EA3181057D59}"/>
              </a:ext>
            </a:extLst>
          </p:cNvPr>
          <p:cNvPicPr>
            <a:picLocks noChangeAspect="1"/>
          </p:cNvPicPr>
          <p:nvPr userDrawn="1"/>
        </p:nvPicPr>
        <p:blipFill rotWithShape="1">
          <a:blip r:embed="rId6"/>
          <a:srcRect l="8674" t="26331" r="8770" b="24492"/>
          <a:stretch/>
        </p:blipFill>
        <p:spPr>
          <a:xfrm>
            <a:off x="6797628" y="6222908"/>
            <a:ext cx="2309314" cy="550249"/>
          </a:xfrm>
          <a:prstGeom prst="rect">
            <a:avLst/>
          </a:prstGeom>
        </p:spPr>
      </p:pic>
      <p:pic>
        <p:nvPicPr>
          <p:cNvPr id="19" name="Picture 18" descr="A close up of a sign&#10;&#10;Description automatically generated">
            <a:extLst>
              <a:ext uri="{FF2B5EF4-FFF2-40B4-BE49-F238E27FC236}">
                <a16:creationId xmlns:a16="http://schemas.microsoft.com/office/drawing/2014/main" id="{BFC1DE7F-D23D-FF45-BAFA-132D9E31F69E}"/>
              </a:ext>
            </a:extLst>
          </p:cNvPr>
          <p:cNvPicPr>
            <a:picLocks noChangeAspect="1"/>
          </p:cNvPicPr>
          <p:nvPr userDrawn="1"/>
        </p:nvPicPr>
        <p:blipFill rotWithShape="1">
          <a:blip r:embed="rId7"/>
          <a:srcRect t="21565" b="12979"/>
          <a:stretch/>
        </p:blipFill>
        <p:spPr>
          <a:xfrm>
            <a:off x="512233" y="6223924"/>
            <a:ext cx="3539067" cy="688537"/>
          </a:xfrm>
          <a:prstGeom prst="rect">
            <a:avLst/>
          </a:prstGeom>
        </p:spPr>
      </p:pic>
      <p:sp>
        <p:nvSpPr>
          <p:cNvPr id="30" name="Title 1">
            <a:extLst>
              <a:ext uri="{FF2B5EF4-FFF2-40B4-BE49-F238E27FC236}">
                <a16:creationId xmlns:a16="http://schemas.microsoft.com/office/drawing/2014/main" id="{C4554AED-3246-174A-B983-5C32EDFD5FB3}"/>
              </a:ext>
            </a:extLst>
          </p:cNvPr>
          <p:cNvSpPr txBox="1">
            <a:spLocks/>
          </p:cNvSpPr>
          <p:nvPr userDrawn="1"/>
        </p:nvSpPr>
        <p:spPr>
          <a:xfrm>
            <a:off x="928241" y="354061"/>
            <a:ext cx="8092439" cy="3801116"/>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rtl="0">
              <a:lnSpc>
                <a:spcPct val="120000"/>
              </a:lnSpc>
            </a:pPr>
            <a:r>
              <a:rPr lang="en-US" sz="6000" b="1" i="0" u="none" strike="noStrike" kern="1200" dirty="0">
                <a:solidFill>
                  <a:schemeClr val="tx1"/>
                </a:solidFill>
                <a:effectLst/>
                <a:latin typeface="+mj-lt"/>
                <a:ea typeface="+mj-ea"/>
                <a:cs typeface="+mj-cs"/>
              </a:rPr>
              <a:t>Sharing the Gospel with Children: </a:t>
            </a:r>
          </a:p>
          <a:p>
            <a:pPr algn="ctr" rtl="0">
              <a:lnSpc>
                <a:spcPct val="120000"/>
              </a:lnSpc>
            </a:pPr>
            <a:r>
              <a:rPr lang="en-US" sz="6000" b="1" i="0" u="none" strike="noStrike" kern="1200" dirty="0">
                <a:solidFill>
                  <a:schemeClr val="tx1"/>
                </a:solidFill>
                <a:effectLst/>
                <a:latin typeface="+mj-lt"/>
                <a:ea typeface="+mj-ea"/>
                <a:cs typeface="+mj-cs"/>
              </a:rPr>
              <a:t>Creating Spiritual Conversations</a:t>
            </a:r>
            <a:endParaRPr lang="en-US" sz="5400" b="0" dirty="0">
              <a:effectLst/>
            </a:endParaRPr>
          </a:p>
        </p:txBody>
      </p:sp>
      <p:sp>
        <p:nvSpPr>
          <p:cNvPr id="31" name="Subtitle 2">
            <a:extLst>
              <a:ext uri="{FF2B5EF4-FFF2-40B4-BE49-F238E27FC236}">
                <a16:creationId xmlns:a16="http://schemas.microsoft.com/office/drawing/2014/main" id="{85DAFA1F-50E0-AE4C-B2E8-29DE70CFA541}"/>
              </a:ext>
            </a:extLst>
          </p:cNvPr>
          <p:cNvSpPr txBox="1">
            <a:spLocks/>
          </p:cNvSpPr>
          <p:nvPr userDrawn="1"/>
        </p:nvSpPr>
        <p:spPr>
          <a:xfrm>
            <a:off x="1007316" y="4126787"/>
            <a:ext cx="7934287" cy="55024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a:buNone/>
            </a:pPr>
            <a:r>
              <a:rPr lang="en-US" sz="2500" dirty="0"/>
              <a:t>Toolbox III – Training Session </a:t>
            </a:r>
          </a:p>
        </p:txBody>
      </p:sp>
    </p:spTree>
    <p:extLst>
      <p:ext uri="{BB962C8B-B14F-4D97-AF65-F5344CB8AC3E}">
        <p14:creationId xmlns:p14="http://schemas.microsoft.com/office/powerpoint/2010/main" val="2737934549"/>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4" r:id="rId3"/>
    <p:sldLayoutId id="2147483665" r:id="rId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ll&#10;&#10;Description automatically generated">
            <a:extLst>
              <a:ext uri="{FF2B5EF4-FFF2-40B4-BE49-F238E27FC236}">
                <a16:creationId xmlns:a16="http://schemas.microsoft.com/office/drawing/2014/main" id="{29BE3C6F-5838-6B4C-9628-7339B66348A7}"/>
              </a:ext>
            </a:extLst>
          </p:cNvPr>
          <p:cNvPicPr>
            <a:picLocks noChangeAspect="1"/>
          </p:cNvPicPr>
          <p:nvPr/>
        </p:nvPicPr>
        <p:blipFill rotWithShape="1">
          <a:blip r:embed="rId2"/>
          <a:srcRect l="70117" t="8273" r="7923" b="70389"/>
          <a:stretch/>
        </p:blipFill>
        <p:spPr>
          <a:xfrm>
            <a:off x="1336659" y="4839891"/>
            <a:ext cx="1251494" cy="1216022"/>
          </a:xfrm>
          <a:prstGeom prst="rect">
            <a:avLst/>
          </a:prstGeom>
        </p:spPr>
      </p:pic>
      <p:pic>
        <p:nvPicPr>
          <p:cNvPr id="6" name="Picture 5" descr="A picture containing ball&#10;&#10;Description automatically generated">
            <a:extLst>
              <a:ext uri="{FF2B5EF4-FFF2-40B4-BE49-F238E27FC236}">
                <a16:creationId xmlns:a16="http://schemas.microsoft.com/office/drawing/2014/main" id="{671B986B-FC49-8F40-B9ED-8E5A0BB01FE3}"/>
              </a:ext>
            </a:extLst>
          </p:cNvPr>
          <p:cNvPicPr>
            <a:picLocks noChangeAspect="1"/>
          </p:cNvPicPr>
          <p:nvPr/>
        </p:nvPicPr>
        <p:blipFill rotWithShape="1">
          <a:blip r:embed="rId2"/>
          <a:srcRect l="70182" t="39013" r="7858" b="38876"/>
          <a:stretch/>
        </p:blipFill>
        <p:spPr>
          <a:xfrm>
            <a:off x="7641046" y="4776682"/>
            <a:ext cx="1251493" cy="1260036"/>
          </a:xfrm>
          <a:prstGeom prst="rect">
            <a:avLst/>
          </a:prstGeom>
        </p:spPr>
      </p:pic>
      <p:pic>
        <p:nvPicPr>
          <p:cNvPr id="7" name="Picture 6" descr="A picture containing ball&#10;&#10;Description automatically generated">
            <a:extLst>
              <a:ext uri="{FF2B5EF4-FFF2-40B4-BE49-F238E27FC236}">
                <a16:creationId xmlns:a16="http://schemas.microsoft.com/office/drawing/2014/main" id="{4CB6B016-7AA4-7F46-A1D9-8A7927B26D88}"/>
              </a:ext>
            </a:extLst>
          </p:cNvPr>
          <p:cNvPicPr>
            <a:picLocks noChangeAspect="1"/>
          </p:cNvPicPr>
          <p:nvPr/>
        </p:nvPicPr>
        <p:blipFill rotWithShape="1">
          <a:blip r:embed="rId2"/>
          <a:srcRect l="7788" t="38925" r="70159" b="39275"/>
          <a:stretch/>
        </p:blipFill>
        <p:spPr>
          <a:xfrm>
            <a:off x="6064746" y="4787476"/>
            <a:ext cx="1256787" cy="1242336"/>
          </a:xfrm>
          <a:prstGeom prst="rect">
            <a:avLst/>
          </a:prstGeom>
        </p:spPr>
      </p:pic>
      <p:pic>
        <p:nvPicPr>
          <p:cNvPr id="8" name="Picture 7" descr="A picture containing ball&#10;&#10;Description automatically generated">
            <a:extLst>
              <a:ext uri="{FF2B5EF4-FFF2-40B4-BE49-F238E27FC236}">
                <a16:creationId xmlns:a16="http://schemas.microsoft.com/office/drawing/2014/main" id="{9617CC12-979A-7642-96E3-C1FD1FD12ED7}"/>
              </a:ext>
            </a:extLst>
          </p:cNvPr>
          <p:cNvPicPr>
            <a:picLocks noChangeAspect="1"/>
          </p:cNvPicPr>
          <p:nvPr/>
        </p:nvPicPr>
        <p:blipFill rotWithShape="1">
          <a:blip r:embed="rId2"/>
          <a:srcRect l="39178" t="70237" r="38862" b="7964"/>
          <a:stretch/>
        </p:blipFill>
        <p:spPr>
          <a:xfrm>
            <a:off x="2912688" y="4802502"/>
            <a:ext cx="1251494" cy="1242336"/>
          </a:xfrm>
          <a:prstGeom prst="rect">
            <a:avLst/>
          </a:prstGeom>
        </p:spPr>
      </p:pic>
      <p:pic>
        <p:nvPicPr>
          <p:cNvPr id="9" name="Picture 8" descr="A picture containing ball&#10;&#10;Description automatically generated">
            <a:extLst>
              <a:ext uri="{FF2B5EF4-FFF2-40B4-BE49-F238E27FC236}">
                <a16:creationId xmlns:a16="http://schemas.microsoft.com/office/drawing/2014/main" id="{CAC0C6B7-E29E-0F43-A4A9-571F33C62BCD}"/>
              </a:ext>
            </a:extLst>
          </p:cNvPr>
          <p:cNvPicPr>
            <a:picLocks noChangeAspect="1"/>
          </p:cNvPicPr>
          <p:nvPr/>
        </p:nvPicPr>
        <p:blipFill rotWithShape="1">
          <a:blip r:embed="rId2"/>
          <a:srcRect l="70376" t="70667" r="7664" b="7929"/>
          <a:stretch/>
        </p:blipFill>
        <p:spPr>
          <a:xfrm>
            <a:off x="4488988" y="4827155"/>
            <a:ext cx="1251493" cy="1219782"/>
          </a:xfrm>
          <a:prstGeom prst="rect">
            <a:avLst/>
          </a:prstGeom>
        </p:spPr>
      </p:pic>
    </p:spTree>
    <p:extLst>
      <p:ext uri="{BB962C8B-B14F-4D97-AF65-F5344CB8AC3E}">
        <p14:creationId xmlns:p14="http://schemas.microsoft.com/office/powerpoint/2010/main" val="3512189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9DFEF-4F65-6F47-9E8A-5E53CE339964}"/>
              </a:ext>
            </a:extLst>
          </p:cNvPr>
          <p:cNvSpPr>
            <a:spLocks noGrp="1"/>
          </p:cNvSpPr>
          <p:nvPr>
            <p:ph type="ctrTitle"/>
          </p:nvPr>
        </p:nvSpPr>
        <p:spPr>
          <a:xfrm>
            <a:off x="789497" y="324843"/>
            <a:ext cx="10447070" cy="1646302"/>
          </a:xfrm>
        </p:spPr>
        <p:txBody>
          <a:bodyPr/>
          <a:lstStyle/>
          <a:p>
            <a:r>
              <a:rPr lang="en-US" dirty="0"/>
              <a:t>Creating and Environment for Spiritual Conversations: Pray!</a:t>
            </a:r>
          </a:p>
        </p:txBody>
      </p:sp>
      <p:sp>
        <p:nvSpPr>
          <p:cNvPr id="3" name="Subtitle 2">
            <a:extLst>
              <a:ext uri="{FF2B5EF4-FFF2-40B4-BE49-F238E27FC236}">
                <a16:creationId xmlns:a16="http://schemas.microsoft.com/office/drawing/2014/main" id="{72CB3CD0-6C81-C04F-873B-F53CB83B782A}"/>
              </a:ext>
            </a:extLst>
          </p:cNvPr>
          <p:cNvSpPr>
            <a:spLocks noGrp="1"/>
          </p:cNvSpPr>
          <p:nvPr>
            <p:ph type="subTitle" idx="1"/>
          </p:nvPr>
        </p:nvSpPr>
        <p:spPr/>
        <p:txBody>
          <a:bodyPr anchor="ctr"/>
          <a:lstStyle/>
          <a:p>
            <a:pPr>
              <a:spcBef>
                <a:spcPts val="0"/>
              </a:spcBef>
            </a:pPr>
            <a:r>
              <a:rPr lang="en-US" dirty="0">
                <a:solidFill>
                  <a:srgbClr val="222222"/>
                </a:solidFill>
              </a:rPr>
              <a:t>Romans 10:14-15: “How, then, can they call on the one they have not believed in? And how can they believe in the one of whom they have not heard? And how can they hear without someone preaching to them? And how can anyone preach unless they are sent? As it is written: ‘How beautiful are the feet of those who bring good news!’”</a:t>
            </a:r>
            <a:endParaRPr lang="en-US" dirty="0"/>
          </a:p>
        </p:txBody>
      </p:sp>
    </p:spTree>
    <p:extLst>
      <p:ext uri="{BB962C8B-B14F-4D97-AF65-F5344CB8AC3E}">
        <p14:creationId xmlns:p14="http://schemas.microsoft.com/office/powerpoint/2010/main" val="2228675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4225417-63AC-F24E-A726-D7A4F5086B1B}"/>
              </a:ext>
            </a:extLst>
          </p:cNvPr>
          <p:cNvSpPr>
            <a:spLocks noGrp="1"/>
          </p:cNvSpPr>
          <p:nvPr>
            <p:ph type="subTitle" idx="1"/>
          </p:nvPr>
        </p:nvSpPr>
        <p:spPr>
          <a:xfrm>
            <a:off x="812044" y="2284627"/>
            <a:ext cx="8788224" cy="2323232"/>
          </a:xfrm>
        </p:spPr>
        <p:txBody>
          <a:bodyPr anchor="ctr"/>
          <a:lstStyle/>
          <a:p>
            <a:r>
              <a:rPr lang="en-US" dirty="0"/>
              <a:t>Where do you see opportunities to share the Gospel during Discovery Land?</a:t>
            </a:r>
          </a:p>
        </p:txBody>
      </p:sp>
      <p:sp>
        <p:nvSpPr>
          <p:cNvPr id="6" name="Title 1">
            <a:extLst>
              <a:ext uri="{FF2B5EF4-FFF2-40B4-BE49-F238E27FC236}">
                <a16:creationId xmlns:a16="http://schemas.microsoft.com/office/drawing/2014/main" id="{8D52781C-D266-6544-9937-360AF0AEE433}"/>
              </a:ext>
            </a:extLst>
          </p:cNvPr>
          <p:cNvSpPr>
            <a:spLocks noGrp="1"/>
          </p:cNvSpPr>
          <p:nvPr>
            <p:ph type="ctrTitle"/>
          </p:nvPr>
        </p:nvSpPr>
        <p:spPr>
          <a:xfrm>
            <a:off x="789491" y="324843"/>
            <a:ext cx="10746009" cy="1646302"/>
          </a:xfrm>
        </p:spPr>
        <p:txBody>
          <a:bodyPr/>
          <a:lstStyle/>
          <a:p>
            <a:r>
              <a:rPr lang="en-US" dirty="0"/>
              <a:t>Creating and Environment for Spiritual Conversations: Watch!</a:t>
            </a:r>
          </a:p>
        </p:txBody>
      </p:sp>
    </p:spTree>
    <p:extLst>
      <p:ext uri="{BB962C8B-B14F-4D97-AF65-F5344CB8AC3E}">
        <p14:creationId xmlns:p14="http://schemas.microsoft.com/office/powerpoint/2010/main" val="1825619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D52781C-D266-6544-9937-360AF0AEE433}"/>
              </a:ext>
            </a:extLst>
          </p:cNvPr>
          <p:cNvSpPr>
            <a:spLocks noGrp="1"/>
          </p:cNvSpPr>
          <p:nvPr>
            <p:ph type="ctrTitle"/>
          </p:nvPr>
        </p:nvSpPr>
        <p:spPr>
          <a:xfrm>
            <a:off x="789496" y="324843"/>
            <a:ext cx="10746009" cy="1646302"/>
          </a:xfrm>
        </p:spPr>
        <p:txBody>
          <a:bodyPr/>
          <a:lstStyle/>
          <a:p>
            <a:r>
              <a:rPr lang="en-US" dirty="0"/>
              <a:t>Creating and Environment for Spiritual Conversations: Ask!</a:t>
            </a:r>
          </a:p>
        </p:txBody>
      </p:sp>
      <p:pic>
        <p:nvPicPr>
          <p:cNvPr id="4" name="Picture 3" descr="Icon&#10;&#10;Description automatically generated">
            <a:extLst>
              <a:ext uri="{FF2B5EF4-FFF2-40B4-BE49-F238E27FC236}">
                <a16:creationId xmlns:a16="http://schemas.microsoft.com/office/drawing/2014/main" id="{357FF632-4C25-7C4B-88A6-5F817B6DBD96}"/>
              </a:ext>
            </a:extLst>
          </p:cNvPr>
          <p:cNvPicPr>
            <a:picLocks noChangeAspect="1"/>
          </p:cNvPicPr>
          <p:nvPr/>
        </p:nvPicPr>
        <p:blipFill>
          <a:blip r:embed="rId2"/>
          <a:stretch>
            <a:fillRect/>
          </a:stretch>
        </p:blipFill>
        <p:spPr>
          <a:xfrm>
            <a:off x="3766984" y="2199968"/>
            <a:ext cx="4658032" cy="4658032"/>
          </a:xfrm>
          <a:prstGeom prst="rect">
            <a:avLst/>
          </a:prstGeom>
        </p:spPr>
      </p:pic>
    </p:spTree>
    <p:extLst>
      <p:ext uri="{BB962C8B-B14F-4D97-AF65-F5344CB8AC3E}">
        <p14:creationId xmlns:p14="http://schemas.microsoft.com/office/powerpoint/2010/main" val="283768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F2768-AFA3-504F-B8B4-72751C429D75}"/>
              </a:ext>
            </a:extLst>
          </p:cNvPr>
          <p:cNvSpPr>
            <a:spLocks noGrp="1"/>
          </p:cNvSpPr>
          <p:nvPr>
            <p:ph type="ctrTitle"/>
          </p:nvPr>
        </p:nvSpPr>
        <p:spPr/>
        <p:txBody>
          <a:bodyPr/>
          <a:lstStyle/>
          <a:p>
            <a:r>
              <a:rPr lang="en-US" dirty="0"/>
              <a:t>Let’s Practice!</a:t>
            </a:r>
          </a:p>
        </p:txBody>
      </p:sp>
      <p:sp>
        <p:nvSpPr>
          <p:cNvPr id="3" name="Subtitle 2">
            <a:extLst>
              <a:ext uri="{FF2B5EF4-FFF2-40B4-BE49-F238E27FC236}">
                <a16:creationId xmlns:a16="http://schemas.microsoft.com/office/drawing/2014/main" id="{9AD11B85-C5D4-2B44-8250-649F60985A21}"/>
              </a:ext>
            </a:extLst>
          </p:cNvPr>
          <p:cNvSpPr>
            <a:spLocks noGrp="1"/>
          </p:cNvSpPr>
          <p:nvPr>
            <p:ph type="subTitle" idx="1"/>
          </p:nvPr>
        </p:nvSpPr>
        <p:spPr/>
        <p:txBody>
          <a:bodyPr/>
          <a:lstStyle/>
          <a:p>
            <a:pPr marL="514350" indent="-514350">
              <a:buClr>
                <a:schemeClr val="tx1"/>
              </a:buClr>
              <a:buSzPct val="100000"/>
              <a:buAutoNum type="arabicPeriod"/>
            </a:pPr>
            <a:r>
              <a:rPr lang="en-US" dirty="0"/>
              <a:t>Divide into pairs.</a:t>
            </a:r>
          </a:p>
          <a:p>
            <a:pPr marL="514350" indent="-514350">
              <a:buClr>
                <a:schemeClr val="tx1"/>
              </a:buClr>
              <a:buSzPct val="100000"/>
              <a:buAutoNum type="arabicPeriod"/>
            </a:pPr>
            <a:r>
              <a:rPr lang="en-US" dirty="0"/>
              <a:t>Decide who will be the ”leader” and who will be the “child”.</a:t>
            </a:r>
          </a:p>
          <a:p>
            <a:pPr marL="514350" indent="-514350">
              <a:buClr>
                <a:schemeClr val="tx1"/>
              </a:buClr>
              <a:buSzPct val="100000"/>
              <a:buAutoNum type="arabicPeriod"/>
            </a:pPr>
            <a:r>
              <a:rPr lang="en-US" dirty="0"/>
              <a:t>Get ready for the first practice round.</a:t>
            </a:r>
          </a:p>
        </p:txBody>
      </p:sp>
    </p:spTree>
    <p:extLst>
      <p:ext uri="{BB962C8B-B14F-4D97-AF65-F5344CB8AC3E}">
        <p14:creationId xmlns:p14="http://schemas.microsoft.com/office/powerpoint/2010/main" val="3203591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smiling for the camera&#10;&#10;Description automatically generated">
            <a:extLst>
              <a:ext uri="{FF2B5EF4-FFF2-40B4-BE49-F238E27FC236}">
                <a16:creationId xmlns:a16="http://schemas.microsoft.com/office/drawing/2014/main" id="{7CDDFCDC-F3F7-2E4D-A2AA-24A6E1F6DA78}"/>
              </a:ext>
            </a:extLst>
          </p:cNvPr>
          <p:cNvPicPr>
            <a:picLocks noChangeAspect="1"/>
          </p:cNvPicPr>
          <p:nvPr/>
        </p:nvPicPr>
        <p:blipFill rotWithShape="1">
          <a:blip r:embed="rId2"/>
          <a:srcRect l="26377" t="9091" r="25887"/>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 name="Title 1">
            <a:extLst>
              <a:ext uri="{FF2B5EF4-FFF2-40B4-BE49-F238E27FC236}">
                <a16:creationId xmlns:a16="http://schemas.microsoft.com/office/drawing/2014/main" id="{2588CF6F-B395-9547-99F5-AC481860644D}"/>
              </a:ext>
            </a:extLst>
          </p:cNvPr>
          <p:cNvSpPr>
            <a:spLocks noGrp="1"/>
          </p:cNvSpPr>
          <p:nvPr>
            <p:ph type="ctrTitle"/>
          </p:nvPr>
        </p:nvSpPr>
        <p:spPr>
          <a:xfrm>
            <a:off x="5390562" y="216677"/>
            <a:ext cx="3887839" cy="2372168"/>
          </a:xfrm>
        </p:spPr>
        <p:txBody>
          <a:bodyPr anchor="ctr">
            <a:normAutofit/>
          </a:bodyPr>
          <a:lstStyle/>
          <a:p>
            <a:pPr algn="ctr">
              <a:lnSpc>
                <a:spcPct val="90000"/>
              </a:lnSpc>
            </a:pPr>
            <a:r>
              <a:rPr lang="en-US" sz="4800" dirty="0"/>
              <a:t>Scenario #1: Matthew</a:t>
            </a:r>
          </a:p>
        </p:txBody>
      </p:sp>
      <p:sp>
        <p:nvSpPr>
          <p:cNvPr id="3" name="Subtitle 2">
            <a:extLst>
              <a:ext uri="{FF2B5EF4-FFF2-40B4-BE49-F238E27FC236}">
                <a16:creationId xmlns:a16="http://schemas.microsoft.com/office/drawing/2014/main" id="{B39713C5-FEDD-5A45-96A1-980789393394}"/>
              </a:ext>
            </a:extLst>
          </p:cNvPr>
          <p:cNvSpPr>
            <a:spLocks noGrp="1"/>
          </p:cNvSpPr>
          <p:nvPr>
            <p:ph type="subTitle" idx="1"/>
          </p:nvPr>
        </p:nvSpPr>
        <p:spPr>
          <a:xfrm>
            <a:off x="5176168" y="2205318"/>
            <a:ext cx="4451926" cy="4249270"/>
          </a:xfrm>
        </p:spPr>
        <p:txBody>
          <a:bodyPr>
            <a:noAutofit/>
          </a:bodyPr>
          <a:lstStyle/>
          <a:p>
            <a:r>
              <a:rPr lang="en-US" dirty="0"/>
              <a:t>You can tell that Matthew loves to come to Discovery Land. He works really hard to earn Tracker Tickets and has memorized many verses. Even though Matthew can’t come every week, he works very hard to stay on track with the rest of the students.</a:t>
            </a:r>
          </a:p>
        </p:txBody>
      </p:sp>
    </p:spTree>
    <p:extLst>
      <p:ext uri="{BB962C8B-B14F-4D97-AF65-F5344CB8AC3E}">
        <p14:creationId xmlns:p14="http://schemas.microsoft.com/office/powerpoint/2010/main" val="3946530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6" name="Straight Connector 35">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8"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Isosceles Triangle 39">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2"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44" name="Isosceles Triangle 43">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44">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6" name="Title 1">
            <a:extLst>
              <a:ext uri="{FF2B5EF4-FFF2-40B4-BE49-F238E27FC236}">
                <a16:creationId xmlns:a16="http://schemas.microsoft.com/office/drawing/2014/main" id="{4B1B0FF3-437D-F947-86CB-E9AE75BAA7BE}"/>
              </a:ext>
            </a:extLst>
          </p:cNvPr>
          <p:cNvSpPr txBox="1">
            <a:spLocks/>
          </p:cNvSpPr>
          <p:nvPr/>
        </p:nvSpPr>
        <p:spPr>
          <a:xfrm>
            <a:off x="2849562" y="609600"/>
            <a:ext cx="6424440"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5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pPr>
            <a:r>
              <a:rPr lang="en-US" sz="3600" dirty="0"/>
              <a:t>Scenario #1: Matthew’s Parents are Divorcing</a:t>
            </a:r>
          </a:p>
        </p:txBody>
      </p:sp>
      <p:pic>
        <p:nvPicPr>
          <p:cNvPr id="4" name="Picture 3" descr="A person smiling for the camera&#10;&#10;Description automatically generated">
            <a:extLst>
              <a:ext uri="{FF2B5EF4-FFF2-40B4-BE49-F238E27FC236}">
                <a16:creationId xmlns:a16="http://schemas.microsoft.com/office/drawing/2014/main" id="{7CDDFCDC-F3F7-2E4D-A2AA-24A6E1F6DA78}"/>
              </a:ext>
            </a:extLst>
          </p:cNvPr>
          <p:cNvPicPr>
            <a:picLocks noChangeAspect="1"/>
          </p:cNvPicPr>
          <p:nvPr/>
        </p:nvPicPr>
        <p:blipFill rotWithShape="1">
          <a:blip r:embed="rId2"/>
          <a:srcRect l="39847" t="9091" r="35995"/>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47" name="Isosceles Triangle 46">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8" name="Subtitle 2">
            <a:extLst>
              <a:ext uri="{FF2B5EF4-FFF2-40B4-BE49-F238E27FC236}">
                <a16:creationId xmlns:a16="http://schemas.microsoft.com/office/drawing/2014/main" id="{DC38F427-0A9A-9E43-AEB7-98DFE522D683}"/>
              </a:ext>
            </a:extLst>
          </p:cNvPr>
          <p:cNvSpPr txBox="1">
            <a:spLocks/>
          </p:cNvSpPr>
          <p:nvPr/>
        </p:nvSpPr>
        <p:spPr>
          <a:xfrm>
            <a:off x="2849562" y="1912347"/>
            <a:ext cx="6424440" cy="4456922"/>
          </a:xfrm>
          <a:prstGeom prst="rect">
            <a:avLst/>
          </a:prstGeom>
        </p:spPr>
        <p:txBody>
          <a:bodyPr vert="horz" lIns="91440" tIns="45720" rIns="91440" bIns="45720" rtlCol="0">
            <a:no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2700" kern="1200">
                <a:solidFill>
                  <a:schemeClr val="tx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nSpc>
                <a:spcPct val="90000"/>
              </a:lnSpc>
            </a:pPr>
            <a:r>
              <a:rPr lang="en-US" sz="2400" dirty="0">
                <a:solidFill>
                  <a:schemeClr val="tx1">
                    <a:lumMod val="75000"/>
                    <a:lumOff val="25000"/>
                  </a:schemeClr>
                </a:solidFill>
              </a:rPr>
              <a:t>Matthew loves coming to Discovery Land. He loves doing Discover Time activities and works really hard to earn lots of Tracker Tickets. Discovery Land is his “happy place”. He feels like he belongs here, and he has friends here.</a:t>
            </a:r>
          </a:p>
          <a:p>
            <a:pPr>
              <a:lnSpc>
                <a:spcPct val="90000"/>
              </a:lnSpc>
            </a:pPr>
            <a:r>
              <a:rPr lang="en-US" sz="2400" dirty="0">
                <a:solidFill>
                  <a:schemeClr val="tx1">
                    <a:lumMod val="75000"/>
                    <a:lumOff val="25000"/>
                  </a:schemeClr>
                </a:solidFill>
              </a:rPr>
              <a:t>When Matthew leaves Discovery Land, his world turns upside down. His parents just finalized their divorce this week, and they are packing boxes now because his home is being officially split. He will continue to go to church with his mom, but when he stays with his dad, he won’t be able to come to Discovery Land.</a:t>
            </a:r>
          </a:p>
        </p:txBody>
      </p:sp>
    </p:spTree>
    <p:extLst>
      <p:ext uri="{BB962C8B-B14F-4D97-AF65-F5344CB8AC3E}">
        <p14:creationId xmlns:p14="http://schemas.microsoft.com/office/powerpoint/2010/main" val="3681485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erson sitting at a desk&#10;&#10;Description automatically generated">
            <a:extLst>
              <a:ext uri="{FF2B5EF4-FFF2-40B4-BE49-F238E27FC236}">
                <a16:creationId xmlns:a16="http://schemas.microsoft.com/office/drawing/2014/main" id="{71AC63DC-DE7B-8742-BF6A-50BE4DC9ACE9}"/>
              </a:ext>
            </a:extLst>
          </p:cNvPr>
          <p:cNvPicPr>
            <a:picLocks noChangeAspect="1"/>
          </p:cNvPicPr>
          <p:nvPr/>
        </p:nvPicPr>
        <p:blipFill rotWithShape="1">
          <a:blip r:embed="rId2"/>
          <a:srcRect l="17380" r="33034" b="5568"/>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7" name="Title 1">
            <a:extLst>
              <a:ext uri="{FF2B5EF4-FFF2-40B4-BE49-F238E27FC236}">
                <a16:creationId xmlns:a16="http://schemas.microsoft.com/office/drawing/2014/main" id="{D7A02391-914D-E249-A03E-DCE2E494A93F}"/>
              </a:ext>
            </a:extLst>
          </p:cNvPr>
          <p:cNvSpPr txBox="1">
            <a:spLocks/>
          </p:cNvSpPr>
          <p:nvPr/>
        </p:nvSpPr>
        <p:spPr>
          <a:xfrm>
            <a:off x="5390562" y="216677"/>
            <a:ext cx="3887839" cy="2372168"/>
          </a:xfrm>
          <a:prstGeom prst="rect">
            <a:avLst/>
          </a:prstGeom>
        </p:spPr>
        <p:txBody>
          <a:bodyPr anchor="ctr">
            <a:normAutofit/>
          </a:bodyPr>
          <a:lstStyle>
            <a:lvl1pPr algn="l" defTabSz="457200" rtl="0" eaLnBrk="1" latinLnBrk="0" hangingPunct="1">
              <a:spcBef>
                <a:spcPct val="0"/>
              </a:spcBef>
              <a:buNone/>
              <a:defRPr sz="5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4800" dirty="0"/>
              <a:t>Scenario #2: Sarah</a:t>
            </a:r>
          </a:p>
        </p:txBody>
      </p:sp>
      <p:sp>
        <p:nvSpPr>
          <p:cNvPr id="10" name="Subtitle 2">
            <a:extLst>
              <a:ext uri="{FF2B5EF4-FFF2-40B4-BE49-F238E27FC236}">
                <a16:creationId xmlns:a16="http://schemas.microsoft.com/office/drawing/2014/main" id="{C82538DC-E1D5-734C-900C-720EBE323A4D}"/>
              </a:ext>
            </a:extLst>
          </p:cNvPr>
          <p:cNvSpPr txBox="1">
            <a:spLocks/>
          </p:cNvSpPr>
          <p:nvPr/>
        </p:nvSpPr>
        <p:spPr>
          <a:xfrm>
            <a:off x="5176168" y="2205318"/>
            <a:ext cx="4451926" cy="4249270"/>
          </a:xfrm>
          <a:prstGeom prst="rect">
            <a:avLst/>
          </a:prstGeom>
        </p:spPr>
        <p:txBody>
          <a:bodyPr anchor="t">
            <a:no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2700" kern="1200">
                <a:solidFill>
                  <a:schemeClr val="tx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nSpc>
                <a:spcPct val="90000"/>
              </a:lnSpc>
            </a:pPr>
            <a:r>
              <a:rPr lang="en-US" sz="2800" dirty="0"/>
              <a:t>Sarah comes to Discovery Land every week with her friend. You can tell she is always a little nervous about coming; she's probably shy. She doesn’t participate much in class, but you can tell she’s always listening.</a:t>
            </a:r>
          </a:p>
        </p:txBody>
      </p:sp>
    </p:spTree>
    <p:extLst>
      <p:ext uri="{BB962C8B-B14F-4D97-AF65-F5344CB8AC3E}">
        <p14:creationId xmlns:p14="http://schemas.microsoft.com/office/powerpoint/2010/main" val="866641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3" name="Straight Connector 52">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5"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7" name="Isosceles Triangle 56">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8"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9"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0"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61" name="Isosceles Triangle 60">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2" name="Isosceles Triangle 61">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17" name="Picture 16" descr="A person sitting at a desk&#10;&#10;Description automatically generated">
            <a:extLst>
              <a:ext uri="{FF2B5EF4-FFF2-40B4-BE49-F238E27FC236}">
                <a16:creationId xmlns:a16="http://schemas.microsoft.com/office/drawing/2014/main" id="{374284B0-9476-9542-BD4F-DFBC7EBC42B8}"/>
              </a:ext>
            </a:extLst>
          </p:cNvPr>
          <p:cNvPicPr>
            <a:picLocks noChangeAspect="1"/>
          </p:cNvPicPr>
          <p:nvPr/>
        </p:nvPicPr>
        <p:blipFill rotWithShape="1">
          <a:blip r:embed="rId3"/>
          <a:srcRect l="31438" r="43645" b="6234"/>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64" name="Isosceles Triangle 63">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0" name="Title 1">
            <a:extLst>
              <a:ext uri="{FF2B5EF4-FFF2-40B4-BE49-F238E27FC236}">
                <a16:creationId xmlns:a16="http://schemas.microsoft.com/office/drawing/2014/main" id="{FF15D6ED-FBB6-D142-879A-E9492469575E}"/>
              </a:ext>
            </a:extLst>
          </p:cNvPr>
          <p:cNvSpPr txBox="1">
            <a:spLocks/>
          </p:cNvSpPr>
          <p:nvPr/>
        </p:nvSpPr>
        <p:spPr>
          <a:xfrm>
            <a:off x="2849562" y="609600"/>
            <a:ext cx="6424440"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5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pPr>
            <a:r>
              <a:rPr lang="en-US" sz="3600" dirty="0"/>
              <a:t>Scenario #2: Sarah’s Parents are not Christians</a:t>
            </a:r>
          </a:p>
        </p:txBody>
      </p:sp>
      <p:sp>
        <p:nvSpPr>
          <p:cNvPr id="31" name="Subtitle 2">
            <a:extLst>
              <a:ext uri="{FF2B5EF4-FFF2-40B4-BE49-F238E27FC236}">
                <a16:creationId xmlns:a16="http://schemas.microsoft.com/office/drawing/2014/main" id="{F046E8C0-2621-B942-A589-A8CE8ECC9251}"/>
              </a:ext>
            </a:extLst>
          </p:cNvPr>
          <p:cNvSpPr txBox="1">
            <a:spLocks/>
          </p:cNvSpPr>
          <p:nvPr/>
        </p:nvSpPr>
        <p:spPr>
          <a:xfrm>
            <a:off x="2849562" y="2160589"/>
            <a:ext cx="6424440" cy="3880773"/>
          </a:xfrm>
          <a:prstGeom prst="rect">
            <a:avLst/>
          </a:prstGeom>
        </p:spPr>
        <p:txBody>
          <a:bodyPr vert="horz" lIns="91440" tIns="45720" rIns="91440" bIns="45720" rtlCol="0">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2700" kern="1200">
                <a:solidFill>
                  <a:schemeClr val="tx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a:t>Sarah wants to come to Discovery Land, but it makes her anxious. She comes to Discovery Land with a friend, not with her own family. Her parents do not believe in Jesus. In fact, they mock her for wanting to go to church. Sarah loves Jesus, but she does not feel supported at home.</a:t>
            </a:r>
            <a:endParaRPr lang="en-US" sz="2400" dirty="0"/>
          </a:p>
        </p:txBody>
      </p:sp>
    </p:spTree>
    <p:extLst>
      <p:ext uri="{BB962C8B-B14F-4D97-AF65-F5344CB8AC3E}">
        <p14:creationId xmlns:p14="http://schemas.microsoft.com/office/powerpoint/2010/main" val="3021802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8" name="Picture 7" descr="A person looking at the camera&#10;&#10;Description automatically generated">
            <a:extLst>
              <a:ext uri="{FF2B5EF4-FFF2-40B4-BE49-F238E27FC236}">
                <a16:creationId xmlns:a16="http://schemas.microsoft.com/office/drawing/2014/main" id="{6D9E6920-CF3F-C44E-A688-F4B6FB16FB1B}"/>
              </a:ext>
            </a:extLst>
          </p:cNvPr>
          <p:cNvPicPr>
            <a:picLocks noChangeAspect="1"/>
          </p:cNvPicPr>
          <p:nvPr/>
        </p:nvPicPr>
        <p:blipFill rotWithShape="1">
          <a:blip r:embed="rId2"/>
          <a:srcRect t="15148" r="1"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7" name="Isosceles Triangle 26">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6" name="Title 1">
            <a:extLst>
              <a:ext uri="{FF2B5EF4-FFF2-40B4-BE49-F238E27FC236}">
                <a16:creationId xmlns:a16="http://schemas.microsoft.com/office/drawing/2014/main" id="{CA227B20-5195-2645-8A14-DF53DD8EA64E}"/>
              </a:ext>
            </a:extLst>
          </p:cNvPr>
          <p:cNvSpPr txBox="1">
            <a:spLocks/>
          </p:cNvSpPr>
          <p:nvPr/>
        </p:nvSpPr>
        <p:spPr>
          <a:xfrm>
            <a:off x="5390562" y="216677"/>
            <a:ext cx="3887839" cy="2372168"/>
          </a:xfrm>
          <a:prstGeom prst="rect">
            <a:avLst/>
          </a:prstGeom>
        </p:spPr>
        <p:txBody>
          <a:bodyPr anchor="ctr">
            <a:normAutofit/>
          </a:bodyPr>
          <a:lstStyle>
            <a:lvl1pPr algn="l" defTabSz="457200" rtl="0" eaLnBrk="1" latinLnBrk="0" hangingPunct="1">
              <a:spcBef>
                <a:spcPct val="0"/>
              </a:spcBef>
              <a:buNone/>
              <a:defRPr sz="5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4800" dirty="0"/>
              <a:t>Scenario #3: John</a:t>
            </a:r>
          </a:p>
        </p:txBody>
      </p:sp>
      <p:sp>
        <p:nvSpPr>
          <p:cNvPr id="28" name="Subtitle 2">
            <a:extLst>
              <a:ext uri="{FF2B5EF4-FFF2-40B4-BE49-F238E27FC236}">
                <a16:creationId xmlns:a16="http://schemas.microsoft.com/office/drawing/2014/main" id="{FDB3568F-8F97-3A42-9003-ECEAD145FF40}"/>
              </a:ext>
            </a:extLst>
          </p:cNvPr>
          <p:cNvSpPr txBox="1">
            <a:spLocks/>
          </p:cNvSpPr>
          <p:nvPr/>
        </p:nvSpPr>
        <p:spPr>
          <a:xfrm>
            <a:off x="5176168" y="2205318"/>
            <a:ext cx="4451926" cy="4249270"/>
          </a:xfrm>
          <a:prstGeom prst="rect">
            <a:avLst/>
          </a:prstGeom>
        </p:spPr>
        <p:txBody>
          <a:bodyPr anchor="t">
            <a:no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2700" kern="1200">
                <a:solidFill>
                  <a:schemeClr val="tx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a:t>John is one of your challenging students. It never seems like he’s listening, and he’s often rude in class. He talks while the leaders are talking and is disruptive. He comes every week, but it seems like he doesn’t want to be there.</a:t>
            </a:r>
            <a:endParaRPr lang="en-US" sz="2800" dirty="0"/>
          </a:p>
        </p:txBody>
      </p:sp>
    </p:spTree>
    <p:extLst>
      <p:ext uri="{BB962C8B-B14F-4D97-AF65-F5344CB8AC3E}">
        <p14:creationId xmlns:p14="http://schemas.microsoft.com/office/powerpoint/2010/main" val="2344660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9" name="Group 68">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0" name="Straight Connector 69">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2"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3"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4" name="Isosceles Triangle 73">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75"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6"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7"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78" name="Isosceles Triangle 77">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9" name="Isosceles Triangle 78">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18" name="Picture 17" descr="A person looking at the camera&#10;&#10;Description automatically generated">
            <a:extLst>
              <a:ext uri="{FF2B5EF4-FFF2-40B4-BE49-F238E27FC236}">
                <a16:creationId xmlns:a16="http://schemas.microsoft.com/office/drawing/2014/main" id="{2EB4D910-FC4C-874C-B8F3-D5255055F7FD}"/>
              </a:ext>
            </a:extLst>
          </p:cNvPr>
          <p:cNvPicPr>
            <a:picLocks noChangeAspect="1"/>
          </p:cNvPicPr>
          <p:nvPr/>
        </p:nvPicPr>
        <p:blipFill rotWithShape="1">
          <a:blip r:embed="rId3"/>
          <a:srcRect l="34284" t="9091" r="11496"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81" name="Isosceles Triangle 80">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2" name="Title 1">
            <a:extLst>
              <a:ext uri="{FF2B5EF4-FFF2-40B4-BE49-F238E27FC236}">
                <a16:creationId xmlns:a16="http://schemas.microsoft.com/office/drawing/2014/main" id="{2FDEB2D9-6F21-AD43-9235-0F65E63C79A3}"/>
              </a:ext>
            </a:extLst>
          </p:cNvPr>
          <p:cNvSpPr txBox="1">
            <a:spLocks/>
          </p:cNvSpPr>
          <p:nvPr/>
        </p:nvSpPr>
        <p:spPr>
          <a:xfrm>
            <a:off x="2849562" y="609600"/>
            <a:ext cx="6424440"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5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pPr>
            <a:r>
              <a:rPr lang="en-US" sz="3600" dirty="0"/>
              <a:t>Scenario #3: John is Lonely</a:t>
            </a:r>
          </a:p>
        </p:txBody>
      </p:sp>
      <p:sp>
        <p:nvSpPr>
          <p:cNvPr id="33" name="Subtitle 2">
            <a:extLst>
              <a:ext uri="{FF2B5EF4-FFF2-40B4-BE49-F238E27FC236}">
                <a16:creationId xmlns:a16="http://schemas.microsoft.com/office/drawing/2014/main" id="{697BAEEF-A25C-204B-A5CB-FD8507E737AF}"/>
              </a:ext>
            </a:extLst>
          </p:cNvPr>
          <p:cNvSpPr txBox="1">
            <a:spLocks/>
          </p:cNvSpPr>
          <p:nvPr/>
        </p:nvSpPr>
        <p:spPr>
          <a:xfrm>
            <a:off x="2870118" y="1424320"/>
            <a:ext cx="6424440" cy="3880773"/>
          </a:xfrm>
          <a:prstGeom prst="rect">
            <a:avLst/>
          </a:prstGeom>
        </p:spPr>
        <p:txBody>
          <a:bodyPr vert="horz" lIns="91440" tIns="45720" rIns="91440" bIns="45720" rtlCol="0">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2700" kern="1200">
                <a:solidFill>
                  <a:schemeClr val="tx1"/>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a:t>John dreads coming to Discovery Land. He doesn’t have any real friends at church or school. He feels very lonely, and he wishes there was a place where he could have a real friend. He comes to Discovery Land because his parents make him. He goofs off because he wishes someone would notice him and be his friend.</a:t>
            </a:r>
          </a:p>
          <a:p>
            <a:endParaRPr lang="en-US" dirty="0"/>
          </a:p>
        </p:txBody>
      </p:sp>
    </p:spTree>
    <p:extLst>
      <p:ext uri="{BB962C8B-B14F-4D97-AF65-F5344CB8AC3E}">
        <p14:creationId xmlns:p14="http://schemas.microsoft.com/office/powerpoint/2010/main" val="906826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86ACF-1D0B-AE4A-8250-C8FA2A4DDDCE}"/>
              </a:ext>
            </a:extLst>
          </p:cNvPr>
          <p:cNvSpPr>
            <a:spLocks noGrp="1"/>
          </p:cNvSpPr>
          <p:nvPr>
            <p:ph type="ctrTitle"/>
          </p:nvPr>
        </p:nvSpPr>
        <p:spPr/>
        <p:txBody>
          <a:bodyPr/>
          <a:lstStyle/>
          <a:p>
            <a:r>
              <a:rPr lang="en-US" dirty="0"/>
              <a:t>Reviewing the Tools</a:t>
            </a:r>
          </a:p>
        </p:txBody>
      </p:sp>
    </p:spTree>
    <p:extLst>
      <p:ext uri="{BB962C8B-B14F-4D97-AF65-F5344CB8AC3E}">
        <p14:creationId xmlns:p14="http://schemas.microsoft.com/office/powerpoint/2010/main" val="572180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78BCE-2D29-1346-89B1-4E05CB2E00AE}"/>
              </a:ext>
            </a:extLst>
          </p:cNvPr>
          <p:cNvSpPr>
            <a:spLocks noGrp="1"/>
          </p:cNvSpPr>
          <p:nvPr>
            <p:ph type="ctrTitle"/>
          </p:nvPr>
        </p:nvSpPr>
        <p:spPr/>
        <p:txBody>
          <a:bodyPr/>
          <a:lstStyle/>
          <a:p>
            <a:r>
              <a:rPr lang="en-US" dirty="0"/>
              <a:t>Let’s Pray</a:t>
            </a:r>
          </a:p>
        </p:txBody>
      </p:sp>
    </p:spTree>
    <p:extLst>
      <p:ext uri="{BB962C8B-B14F-4D97-AF65-F5344CB8AC3E}">
        <p14:creationId xmlns:p14="http://schemas.microsoft.com/office/powerpoint/2010/main" val="3404023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6FB48-F4FC-9C46-9041-85A867BF1AD3}"/>
              </a:ext>
            </a:extLst>
          </p:cNvPr>
          <p:cNvSpPr>
            <a:spLocks noGrp="1"/>
          </p:cNvSpPr>
          <p:nvPr>
            <p:ph type="ctrTitle"/>
          </p:nvPr>
        </p:nvSpPr>
        <p:spPr/>
        <p:txBody>
          <a:bodyPr/>
          <a:lstStyle/>
          <a:p>
            <a:r>
              <a:rPr lang="en-US" dirty="0"/>
              <a:t>Wordless Book</a:t>
            </a:r>
          </a:p>
        </p:txBody>
      </p:sp>
      <p:grpSp>
        <p:nvGrpSpPr>
          <p:cNvPr id="11" name="Group 10">
            <a:extLst>
              <a:ext uri="{FF2B5EF4-FFF2-40B4-BE49-F238E27FC236}">
                <a16:creationId xmlns:a16="http://schemas.microsoft.com/office/drawing/2014/main" id="{E3402E3D-FEF2-C441-9EA9-A306C4DA3896}"/>
              </a:ext>
            </a:extLst>
          </p:cNvPr>
          <p:cNvGrpSpPr/>
          <p:nvPr/>
        </p:nvGrpSpPr>
        <p:grpSpPr>
          <a:xfrm>
            <a:off x="1310277" y="1443728"/>
            <a:ext cx="6827883" cy="4663158"/>
            <a:chOff x="1310277" y="1443728"/>
            <a:chExt cx="6827883" cy="4663158"/>
          </a:xfrm>
        </p:grpSpPr>
        <p:pic>
          <p:nvPicPr>
            <p:cNvPr id="12" name="Picture 11" descr="Shape&#10;&#10;Description automatically generated">
              <a:extLst>
                <a:ext uri="{FF2B5EF4-FFF2-40B4-BE49-F238E27FC236}">
                  <a16:creationId xmlns:a16="http://schemas.microsoft.com/office/drawing/2014/main" id="{74ED811C-1713-4F4E-B83E-31B76E1369B3}"/>
                </a:ext>
              </a:extLst>
            </p:cNvPr>
            <p:cNvPicPr>
              <a:picLocks noChangeAspect="1"/>
            </p:cNvPicPr>
            <p:nvPr/>
          </p:nvPicPr>
          <p:blipFill>
            <a:blip r:embed="rId2"/>
            <a:stretch>
              <a:fillRect/>
            </a:stretch>
          </p:blipFill>
          <p:spPr>
            <a:xfrm>
              <a:off x="1310277" y="1561200"/>
              <a:ext cx="6827883" cy="4545686"/>
            </a:xfrm>
            <a:prstGeom prst="rect">
              <a:avLst/>
            </a:prstGeom>
          </p:spPr>
        </p:pic>
        <p:sp>
          <p:nvSpPr>
            <p:cNvPr id="13" name="Rectangle 12">
              <a:extLst>
                <a:ext uri="{FF2B5EF4-FFF2-40B4-BE49-F238E27FC236}">
                  <a16:creationId xmlns:a16="http://schemas.microsoft.com/office/drawing/2014/main" id="{D21BAB5D-5CAB-8F4A-8B03-E54547C72D12}"/>
                </a:ext>
              </a:extLst>
            </p:cNvPr>
            <p:cNvSpPr/>
            <p:nvPr/>
          </p:nvSpPr>
          <p:spPr>
            <a:xfrm>
              <a:off x="2579915" y="1443728"/>
              <a:ext cx="620485" cy="234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856235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04EA3-7275-2440-8FA9-C3752FF77159}"/>
              </a:ext>
            </a:extLst>
          </p:cNvPr>
          <p:cNvSpPr>
            <a:spLocks noGrp="1"/>
          </p:cNvSpPr>
          <p:nvPr>
            <p:ph type="ctrTitle"/>
          </p:nvPr>
        </p:nvSpPr>
        <p:spPr>
          <a:xfrm>
            <a:off x="807082" y="324843"/>
            <a:ext cx="9515086" cy="1646302"/>
          </a:xfrm>
        </p:spPr>
        <p:txBody>
          <a:bodyPr/>
          <a:lstStyle/>
          <a:p>
            <a:r>
              <a:rPr lang="en-US" dirty="0"/>
              <a:t>“Believe it or Not?” Booklet</a:t>
            </a:r>
          </a:p>
        </p:txBody>
      </p:sp>
      <p:pic>
        <p:nvPicPr>
          <p:cNvPr id="4" name="Picture 3">
            <a:extLst>
              <a:ext uri="{FF2B5EF4-FFF2-40B4-BE49-F238E27FC236}">
                <a16:creationId xmlns:a16="http://schemas.microsoft.com/office/drawing/2014/main" id="{D9333DDD-1AF4-8A4A-AD26-CE3C0A2EBA48}"/>
              </a:ext>
            </a:extLst>
          </p:cNvPr>
          <p:cNvPicPr>
            <a:picLocks noChangeAspect="1"/>
          </p:cNvPicPr>
          <p:nvPr/>
        </p:nvPicPr>
        <p:blipFill>
          <a:blip r:embed="rId2"/>
          <a:stretch>
            <a:fillRect/>
          </a:stretch>
        </p:blipFill>
        <p:spPr>
          <a:xfrm>
            <a:off x="3926191" y="1635560"/>
            <a:ext cx="3276867" cy="5064249"/>
          </a:xfrm>
          <a:prstGeom prst="rect">
            <a:avLst/>
          </a:prstGeom>
          <a:ln>
            <a:solidFill>
              <a:schemeClr val="tx1"/>
            </a:solidFill>
          </a:ln>
        </p:spPr>
      </p:pic>
    </p:spTree>
    <p:extLst>
      <p:ext uri="{BB962C8B-B14F-4D97-AF65-F5344CB8AC3E}">
        <p14:creationId xmlns:p14="http://schemas.microsoft.com/office/powerpoint/2010/main" val="2736468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261A-0CE8-D740-9362-2EE8F8BECB30}"/>
              </a:ext>
            </a:extLst>
          </p:cNvPr>
          <p:cNvSpPr>
            <a:spLocks noGrp="1"/>
          </p:cNvSpPr>
          <p:nvPr>
            <p:ph type="ctrTitle"/>
          </p:nvPr>
        </p:nvSpPr>
        <p:spPr/>
        <p:txBody>
          <a:bodyPr/>
          <a:lstStyle/>
          <a:p>
            <a:r>
              <a:rPr lang="en-US" dirty="0"/>
              <a:t>“Now What?” Booklet</a:t>
            </a:r>
          </a:p>
        </p:txBody>
      </p:sp>
      <p:pic>
        <p:nvPicPr>
          <p:cNvPr id="6" name="Picture 5" descr="A picture containing person, indoor, young, boy&#10;&#10;Description automatically generated">
            <a:extLst>
              <a:ext uri="{FF2B5EF4-FFF2-40B4-BE49-F238E27FC236}">
                <a16:creationId xmlns:a16="http://schemas.microsoft.com/office/drawing/2014/main" id="{1EA117DE-4844-C34E-9C5E-A5A92F063A1D}"/>
              </a:ext>
            </a:extLst>
          </p:cNvPr>
          <p:cNvPicPr>
            <a:picLocks noChangeAspect="1"/>
          </p:cNvPicPr>
          <p:nvPr/>
        </p:nvPicPr>
        <p:blipFill>
          <a:blip r:embed="rId2"/>
          <a:stretch>
            <a:fillRect/>
          </a:stretch>
        </p:blipFill>
        <p:spPr>
          <a:xfrm>
            <a:off x="3926540" y="1526748"/>
            <a:ext cx="3360686" cy="5211041"/>
          </a:xfrm>
          <a:prstGeom prst="rect">
            <a:avLst/>
          </a:prstGeom>
          <a:ln>
            <a:solidFill>
              <a:schemeClr val="tx1"/>
            </a:solidFill>
          </a:ln>
        </p:spPr>
      </p:pic>
    </p:spTree>
    <p:extLst>
      <p:ext uri="{BB962C8B-B14F-4D97-AF65-F5344CB8AC3E}">
        <p14:creationId xmlns:p14="http://schemas.microsoft.com/office/powerpoint/2010/main" val="2697512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565EB-0CB1-6240-96C6-41224787484A}"/>
              </a:ext>
            </a:extLst>
          </p:cNvPr>
          <p:cNvSpPr>
            <a:spLocks noGrp="1"/>
          </p:cNvSpPr>
          <p:nvPr>
            <p:ph type="ctrTitle"/>
          </p:nvPr>
        </p:nvSpPr>
        <p:spPr/>
        <p:txBody>
          <a:bodyPr/>
          <a:lstStyle/>
          <a:p>
            <a:r>
              <a:rPr lang="en-US" dirty="0"/>
              <a:t>“I Believe” Bookmark</a:t>
            </a:r>
          </a:p>
        </p:txBody>
      </p:sp>
      <p:pic>
        <p:nvPicPr>
          <p:cNvPr id="4" name="Picture 3" descr="A picture containing clock&#10;&#10;Description automatically generated">
            <a:extLst>
              <a:ext uri="{FF2B5EF4-FFF2-40B4-BE49-F238E27FC236}">
                <a16:creationId xmlns:a16="http://schemas.microsoft.com/office/drawing/2014/main" id="{A4E3BF8E-A6C1-FA40-A848-4A91929296AA}"/>
              </a:ext>
            </a:extLst>
          </p:cNvPr>
          <p:cNvPicPr>
            <a:picLocks noChangeAspect="1"/>
          </p:cNvPicPr>
          <p:nvPr/>
        </p:nvPicPr>
        <p:blipFill rotWithShape="1">
          <a:blip r:embed="rId2"/>
          <a:srcRect l="12704" t="10452" r="12065" b="78170"/>
          <a:stretch/>
        </p:blipFill>
        <p:spPr>
          <a:xfrm>
            <a:off x="551932" y="2525022"/>
            <a:ext cx="9237527" cy="1807956"/>
          </a:xfrm>
          <a:prstGeom prst="rect">
            <a:avLst/>
          </a:prstGeom>
        </p:spPr>
      </p:pic>
    </p:spTree>
    <p:extLst>
      <p:ext uri="{BB962C8B-B14F-4D97-AF65-F5344CB8AC3E}">
        <p14:creationId xmlns:p14="http://schemas.microsoft.com/office/powerpoint/2010/main" val="2759381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B6E16-ED86-8943-8DCA-E179D9391BDE}"/>
              </a:ext>
            </a:extLst>
          </p:cNvPr>
          <p:cNvSpPr>
            <a:spLocks noGrp="1"/>
          </p:cNvSpPr>
          <p:nvPr>
            <p:ph type="ctrTitle"/>
          </p:nvPr>
        </p:nvSpPr>
        <p:spPr>
          <a:xfrm>
            <a:off x="807081" y="324843"/>
            <a:ext cx="11203211" cy="1646302"/>
          </a:xfrm>
        </p:spPr>
        <p:txBody>
          <a:bodyPr/>
          <a:lstStyle/>
          <a:p>
            <a:r>
              <a:rPr lang="en-US" sz="5100" dirty="0"/>
              <a:t>“Coaching Kids for Salvation” Card</a:t>
            </a:r>
          </a:p>
        </p:txBody>
      </p:sp>
      <p:pic>
        <p:nvPicPr>
          <p:cNvPr id="4" name="Picture 3">
            <a:extLst>
              <a:ext uri="{FF2B5EF4-FFF2-40B4-BE49-F238E27FC236}">
                <a16:creationId xmlns:a16="http://schemas.microsoft.com/office/drawing/2014/main" id="{16B1A33C-5760-154E-881B-D3CA56C69BBB}"/>
              </a:ext>
            </a:extLst>
          </p:cNvPr>
          <p:cNvPicPr>
            <a:picLocks noChangeAspect="1"/>
          </p:cNvPicPr>
          <p:nvPr/>
        </p:nvPicPr>
        <p:blipFill rotWithShape="1">
          <a:blip r:embed="rId2"/>
          <a:srcRect l="9007" t="11111" r="14658" b="11111"/>
          <a:stretch/>
        </p:blipFill>
        <p:spPr>
          <a:xfrm>
            <a:off x="2700670" y="1700330"/>
            <a:ext cx="6219347" cy="4896623"/>
          </a:xfrm>
          <a:prstGeom prst="rect">
            <a:avLst/>
          </a:prstGeom>
        </p:spPr>
      </p:pic>
    </p:spTree>
    <p:extLst>
      <p:ext uri="{BB962C8B-B14F-4D97-AF65-F5344CB8AC3E}">
        <p14:creationId xmlns:p14="http://schemas.microsoft.com/office/powerpoint/2010/main" val="2373140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20837-AA6E-5E48-B663-8949C6ADB251}"/>
              </a:ext>
            </a:extLst>
          </p:cNvPr>
          <p:cNvSpPr>
            <a:spLocks noGrp="1"/>
          </p:cNvSpPr>
          <p:nvPr>
            <p:ph type="ctrTitle"/>
          </p:nvPr>
        </p:nvSpPr>
        <p:spPr/>
        <p:txBody>
          <a:bodyPr/>
          <a:lstStyle/>
          <a:p>
            <a:r>
              <a:rPr lang="en-US" dirty="0"/>
              <a:t>Defining our Audience</a:t>
            </a:r>
          </a:p>
        </p:txBody>
      </p:sp>
      <p:pic>
        <p:nvPicPr>
          <p:cNvPr id="7" name="Picture 6" descr="A group of children posing for a photo&#10;&#10;Description automatically generated with medium confidence">
            <a:extLst>
              <a:ext uri="{FF2B5EF4-FFF2-40B4-BE49-F238E27FC236}">
                <a16:creationId xmlns:a16="http://schemas.microsoft.com/office/drawing/2014/main" id="{382ACFA3-613A-9D43-B031-5D014E48B793}"/>
              </a:ext>
            </a:extLst>
          </p:cNvPr>
          <p:cNvPicPr>
            <a:picLocks noChangeAspect="1"/>
          </p:cNvPicPr>
          <p:nvPr/>
        </p:nvPicPr>
        <p:blipFill rotWithShape="1">
          <a:blip r:embed="rId2"/>
          <a:srcRect l="12446" t="13644" r="12515" b="9147"/>
          <a:stretch/>
        </p:blipFill>
        <p:spPr>
          <a:xfrm>
            <a:off x="2739655" y="1774962"/>
            <a:ext cx="6712689" cy="4604571"/>
          </a:xfrm>
          <a:prstGeom prst="rect">
            <a:avLst/>
          </a:prstGeom>
        </p:spPr>
      </p:pic>
    </p:spTree>
    <p:extLst>
      <p:ext uri="{BB962C8B-B14F-4D97-AF65-F5344CB8AC3E}">
        <p14:creationId xmlns:p14="http://schemas.microsoft.com/office/powerpoint/2010/main" val="1641810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940C-A011-3940-92FC-5B6333F38C91}"/>
              </a:ext>
            </a:extLst>
          </p:cNvPr>
          <p:cNvSpPr>
            <a:spLocks noGrp="1"/>
          </p:cNvSpPr>
          <p:nvPr>
            <p:ph type="ctrTitle"/>
          </p:nvPr>
        </p:nvSpPr>
        <p:spPr>
          <a:xfrm>
            <a:off x="789498" y="324843"/>
            <a:ext cx="8319332" cy="1646302"/>
          </a:xfrm>
        </p:spPr>
        <p:txBody>
          <a:bodyPr/>
          <a:lstStyle/>
          <a:p>
            <a:r>
              <a:rPr lang="en-US" dirty="0"/>
              <a:t>Characteristics of Generations Z and Alpha</a:t>
            </a:r>
          </a:p>
        </p:txBody>
      </p:sp>
      <p:sp>
        <p:nvSpPr>
          <p:cNvPr id="3" name="Subtitle 2">
            <a:extLst>
              <a:ext uri="{FF2B5EF4-FFF2-40B4-BE49-F238E27FC236}">
                <a16:creationId xmlns:a16="http://schemas.microsoft.com/office/drawing/2014/main" id="{4E83CE1D-2921-264B-B1AB-9422EC1639A1}"/>
              </a:ext>
            </a:extLst>
          </p:cNvPr>
          <p:cNvSpPr>
            <a:spLocks noGrp="1"/>
          </p:cNvSpPr>
          <p:nvPr>
            <p:ph type="subTitle" idx="1"/>
          </p:nvPr>
        </p:nvSpPr>
        <p:spPr>
          <a:xfrm>
            <a:off x="812044" y="2284627"/>
            <a:ext cx="7019350" cy="3706370"/>
          </a:xfrm>
        </p:spPr>
        <p:txBody>
          <a:bodyPr/>
          <a:lstStyle/>
          <a:p>
            <a:pPr>
              <a:spcBef>
                <a:spcPts val="0"/>
              </a:spcBef>
            </a:pPr>
            <a:r>
              <a:rPr lang="en-US" sz="2400" dirty="0">
                <a:solidFill>
                  <a:srgbClr val="222222"/>
                </a:solidFill>
              </a:rPr>
              <a:t>Our students…</a:t>
            </a:r>
            <a:endParaRPr lang="en-US" sz="2400" dirty="0"/>
          </a:p>
          <a:p>
            <a:pPr marL="457200" indent="-457200">
              <a:spcBef>
                <a:spcPts val="0"/>
              </a:spcBef>
              <a:buClr>
                <a:schemeClr val="tx1"/>
              </a:buClr>
              <a:buSzPct val="100000"/>
              <a:buFont typeface="+mj-lt"/>
              <a:buAutoNum type="arabicPeriod"/>
            </a:pPr>
            <a:r>
              <a:rPr lang="en-US" sz="1800" dirty="0">
                <a:solidFill>
                  <a:srgbClr val="222222"/>
                </a:solidFill>
              </a:rPr>
              <a:t>Experience a world that is constantly changing → they need stability.</a:t>
            </a:r>
          </a:p>
          <a:p>
            <a:pPr marL="457200" indent="-457200" fontAlgn="base">
              <a:spcBef>
                <a:spcPts val="0"/>
              </a:spcBef>
              <a:buClr>
                <a:schemeClr val="tx1"/>
              </a:buClr>
              <a:buSzPct val="100000"/>
              <a:buFont typeface="+mj-lt"/>
              <a:buAutoNum type="arabicPeriod"/>
            </a:pPr>
            <a:r>
              <a:rPr lang="en-US" sz="1800" dirty="0">
                <a:solidFill>
                  <a:srgbClr val="222222"/>
                </a:solidFill>
              </a:rPr>
              <a:t>Live in a world where absolute truth is denied → they need trust.</a:t>
            </a:r>
          </a:p>
          <a:p>
            <a:pPr marL="457200" indent="-457200" fontAlgn="base">
              <a:spcBef>
                <a:spcPts val="0"/>
              </a:spcBef>
              <a:buClr>
                <a:schemeClr val="tx1"/>
              </a:buClr>
              <a:buSzPct val="100000"/>
              <a:buFont typeface="+mj-lt"/>
              <a:buAutoNum type="arabicPeriod"/>
            </a:pPr>
            <a:r>
              <a:rPr lang="en-US" sz="1800" dirty="0">
                <a:solidFill>
                  <a:srgbClr val="222222"/>
                </a:solidFill>
              </a:rPr>
              <a:t>Are likely to live in an unstable home → they need safety.</a:t>
            </a:r>
          </a:p>
          <a:p>
            <a:pPr marL="457200" indent="-457200" fontAlgn="base">
              <a:spcBef>
                <a:spcPts val="0"/>
              </a:spcBef>
              <a:buClr>
                <a:schemeClr val="tx1"/>
              </a:buClr>
              <a:buSzPct val="100000"/>
              <a:buFont typeface="+mj-lt"/>
              <a:buAutoNum type="arabicPeriod"/>
            </a:pPr>
            <a:r>
              <a:rPr lang="en-US" sz="1800" dirty="0">
                <a:solidFill>
                  <a:srgbClr val="222222"/>
                </a:solidFill>
              </a:rPr>
              <a:t>Are often lonely and seek to be accepted → they need belonging.</a:t>
            </a:r>
          </a:p>
          <a:p>
            <a:pPr marL="457200" indent="-457200" fontAlgn="base">
              <a:spcBef>
                <a:spcPts val="0"/>
              </a:spcBef>
              <a:buClr>
                <a:schemeClr val="tx1"/>
              </a:buClr>
              <a:buSzPct val="100000"/>
              <a:buFont typeface="+mj-lt"/>
              <a:buAutoNum type="arabicPeriod"/>
            </a:pPr>
            <a:r>
              <a:rPr lang="en-US" sz="1800" dirty="0">
                <a:solidFill>
                  <a:srgbClr val="222222"/>
                </a:solidFill>
              </a:rPr>
              <a:t>Often lack meaningful relationships and loyalty → they need faithfulness.</a:t>
            </a:r>
          </a:p>
          <a:p>
            <a:pPr>
              <a:spcBef>
                <a:spcPts val="0"/>
              </a:spcBef>
            </a:pPr>
            <a:r>
              <a:rPr lang="en-US" sz="1800" dirty="0">
                <a:solidFill>
                  <a:srgbClr val="222222"/>
                </a:solidFill>
              </a:rPr>
              <a:t>… and they desperately need Jesus. Only He can offer true stability, safety, and belonging. Only He is always trustworthy and faithful.</a:t>
            </a:r>
            <a:endParaRPr lang="en-US" sz="1800" dirty="0"/>
          </a:p>
        </p:txBody>
      </p:sp>
      <p:pic>
        <p:nvPicPr>
          <p:cNvPr id="4" name="Picture 3">
            <a:extLst>
              <a:ext uri="{FF2B5EF4-FFF2-40B4-BE49-F238E27FC236}">
                <a16:creationId xmlns:a16="http://schemas.microsoft.com/office/drawing/2014/main" id="{68423E06-67F7-EA4E-B324-A23AC2671F54}"/>
              </a:ext>
            </a:extLst>
          </p:cNvPr>
          <p:cNvPicPr>
            <a:picLocks noChangeAspect="1"/>
          </p:cNvPicPr>
          <p:nvPr/>
        </p:nvPicPr>
        <p:blipFill rotWithShape="1">
          <a:blip r:embed="rId2"/>
          <a:srcRect l="3938" r="16763" b="5938"/>
          <a:stretch/>
        </p:blipFill>
        <p:spPr>
          <a:xfrm>
            <a:off x="7651854" y="2397164"/>
            <a:ext cx="4402327" cy="3481296"/>
          </a:xfrm>
          <a:prstGeom prst="rect">
            <a:avLst/>
          </a:prstGeom>
          <a:ln>
            <a:noFill/>
          </a:ln>
          <a:effectLst>
            <a:softEdge rad="112500"/>
          </a:effectLst>
        </p:spPr>
      </p:pic>
    </p:spTree>
    <p:extLst>
      <p:ext uri="{BB962C8B-B14F-4D97-AF65-F5344CB8AC3E}">
        <p14:creationId xmlns:p14="http://schemas.microsoft.com/office/powerpoint/2010/main" val="670379414"/>
      </p:ext>
    </p:extLst>
  </p:cSld>
  <p:clrMapOvr>
    <a:masterClrMapping/>
  </p:clrMapOvr>
</p:sld>
</file>

<file path=ppt/theme/theme1.xml><?xml version="1.0" encoding="utf-8"?>
<a:theme xmlns:a="http://schemas.openxmlformats.org/drawingml/2006/main" name="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{3A3BC77F-E5DD-E941-A026-D8D38A768EB0}tf10001060</Template>
  <TotalTime>1477</TotalTime>
  <Words>695</Words>
  <Application>Microsoft Macintosh PowerPoint</Application>
  <PresentationFormat>Widescreen</PresentationFormat>
  <Paragraphs>40</Paragraphs>
  <Slides>20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Wingdings 3</vt:lpstr>
      <vt:lpstr>Facet</vt:lpstr>
      <vt:lpstr>PowerPoint Presentation</vt:lpstr>
      <vt:lpstr>Reviewing the Tools</vt:lpstr>
      <vt:lpstr>Wordless Book</vt:lpstr>
      <vt:lpstr>“Believe it or Not?” Booklet</vt:lpstr>
      <vt:lpstr>“Now What?” Booklet</vt:lpstr>
      <vt:lpstr>“I Believe” Bookmark</vt:lpstr>
      <vt:lpstr>“Coaching Kids for Salvation” Card</vt:lpstr>
      <vt:lpstr>Defining our Audience</vt:lpstr>
      <vt:lpstr>Characteristics of Generations Z and Alpha</vt:lpstr>
      <vt:lpstr>Creating and Environment for Spiritual Conversations: Pray!</vt:lpstr>
      <vt:lpstr>Creating and Environment for Spiritual Conversations: Watch!</vt:lpstr>
      <vt:lpstr>Creating and Environment for Spiritual Conversations: Ask!</vt:lpstr>
      <vt:lpstr>Let’s Practice!</vt:lpstr>
      <vt:lpstr>Scenario #1: Matthew</vt:lpstr>
      <vt:lpstr>PowerPoint Presentation</vt:lpstr>
      <vt:lpstr>PowerPoint Presentation</vt:lpstr>
      <vt:lpstr>PowerPoint Presentation</vt:lpstr>
      <vt:lpstr>PowerPoint Presentation</vt:lpstr>
      <vt:lpstr>PowerPoint Presentation</vt:lpstr>
      <vt:lpstr>Let’s Pray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Malnar</dc:creator>
  <cp:lastModifiedBy>Kerrie Gonnering</cp:lastModifiedBy>
  <cp:revision>4</cp:revision>
  <dcterms:created xsi:type="dcterms:W3CDTF">2022-01-04T14:55:28Z</dcterms:created>
  <dcterms:modified xsi:type="dcterms:W3CDTF">2022-02-03T17:49:28Z</dcterms:modified>
</cp:coreProperties>
</file>