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8288000" cy="10287000"/>
  <p:notesSz cx="6858000" cy="9144000"/>
  <p:embeddedFontLst>
    <p:embeddedFont>
      <p:font typeface="Avenir Next LT Pro 1" panose="020B0503020202020204" pitchFamily="34" charset="0"/>
      <p:regular r:id="rId18"/>
      <p:bold r:id="rId19"/>
      <p:italic r:id="rId20"/>
      <p:boldItalic r:id="rId21"/>
    </p:embeddedFont>
    <p:embeddedFont>
      <p:font typeface="Avenir Next LT Pro 2" panose="020B050302020202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94" autoAdjust="0"/>
  </p:normalViewPr>
  <p:slideViewPr>
    <p:cSldViewPr>
      <p:cViewPr varScale="1">
        <p:scale>
          <a:sx n="80" d="100"/>
          <a:sy n="80" d="100"/>
        </p:scale>
        <p:origin x="824" y="2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38.sv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11" Type="http://schemas.openxmlformats.org/officeDocument/2006/relationships/image" Target="../media/image37.png"/><Relationship Id="rId5" Type="http://schemas.openxmlformats.org/officeDocument/2006/relationships/image" Target="../media/image9.png"/><Relationship Id="rId10" Type="http://schemas.openxmlformats.org/officeDocument/2006/relationships/image" Target="../media/image36.svg"/><Relationship Id="rId4" Type="http://schemas.openxmlformats.org/officeDocument/2006/relationships/image" Target="../media/image8.svg"/><Relationship Id="rId9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42.png"/><Relationship Id="rId4" Type="http://schemas.openxmlformats.org/officeDocument/2006/relationships/image" Target="../media/image41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1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Relationship Id="rId9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87073" y="4119514"/>
            <a:ext cx="9641627" cy="4835271"/>
          </a:xfrm>
          <a:custGeom>
            <a:avLst/>
            <a:gdLst/>
            <a:ahLst/>
            <a:cxnLst/>
            <a:rect l="l" t="t" r="r" b="b"/>
            <a:pathLst>
              <a:path w="9641627" h="4835271">
                <a:moveTo>
                  <a:pt x="0" y="0"/>
                </a:moveTo>
                <a:lnTo>
                  <a:pt x="9641628" y="0"/>
                </a:lnTo>
                <a:lnTo>
                  <a:pt x="9641628" y="4835271"/>
                </a:lnTo>
                <a:lnTo>
                  <a:pt x="0" y="483527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2934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4957462" y="8954785"/>
            <a:ext cx="3330538" cy="1332215"/>
          </a:xfrm>
          <a:custGeom>
            <a:avLst/>
            <a:gdLst/>
            <a:ahLst/>
            <a:cxnLst/>
            <a:rect l="l" t="t" r="r" b="b"/>
            <a:pathLst>
              <a:path w="3330538" h="1332215">
                <a:moveTo>
                  <a:pt x="0" y="0"/>
                </a:moveTo>
                <a:lnTo>
                  <a:pt x="3330538" y="0"/>
                </a:lnTo>
                <a:lnTo>
                  <a:pt x="3330538" y="1332215"/>
                </a:lnTo>
                <a:lnTo>
                  <a:pt x="0" y="133221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6903993" y="362208"/>
            <a:ext cx="4399105" cy="852849"/>
          </a:xfrm>
          <a:custGeom>
            <a:avLst/>
            <a:gdLst/>
            <a:ahLst/>
            <a:cxnLst/>
            <a:rect l="l" t="t" r="r" b="b"/>
            <a:pathLst>
              <a:path w="4399105" h="852849">
                <a:moveTo>
                  <a:pt x="0" y="0"/>
                </a:moveTo>
                <a:lnTo>
                  <a:pt x="4399104" y="0"/>
                </a:lnTo>
                <a:lnTo>
                  <a:pt x="4399104" y="852849"/>
                </a:lnTo>
                <a:lnTo>
                  <a:pt x="0" y="85284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76304" b="-8160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7073" y="1233415"/>
            <a:ext cx="17232943" cy="2423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123"/>
              </a:lnSpc>
            </a:pPr>
            <a:r>
              <a:rPr lang="en-US" sz="10299" b="1" dirty="0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Welcome to </a:t>
            </a:r>
          </a:p>
          <a:p>
            <a:pPr algn="ctr">
              <a:lnSpc>
                <a:spcPts val="7560"/>
              </a:lnSpc>
            </a:pPr>
            <a:r>
              <a:rPr lang="en-US" sz="7000" b="1" dirty="0">
                <a:solidFill>
                  <a:srgbClr val="0B7AC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Discover Time Leader Basic Training!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400222" y="4240848"/>
            <a:ext cx="7528456" cy="4010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300"/>
              </a:lnSpc>
            </a:pPr>
            <a:r>
              <a:rPr lang="en-US" sz="3500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Today we will...</a:t>
            </a:r>
          </a:p>
          <a:p>
            <a:pPr marL="755651" lvl="1" indent="-377825" algn="l">
              <a:lnSpc>
                <a:spcPts val="6300"/>
              </a:lnSpc>
              <a:buFont typeface="Arial"/>
              <a:buChar char="•"/>
            </a:pPr>
            <a:r>
              <a:rPr lang="en-US" sz="3500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Define Discover Time activities</a:t>
            </a:r>
          </a:p>
          <a:p>
            <a:pPr marL="755651" lvl="1" indent="-377825" algn="l">
              <a:lnSpc>
                <a:spcPts val="6300"/>
              </a:lnSpc>
              <a:buFont typeface="Arial"/>
              <a:buChar char="•"/>
            </a:pPr>
            <a:r>
              <a:rPr lang="en-US" sz="3500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Explain your role</a:t>
            </a:r>
          </a:p>
          <a:p>
            <a:pPr marL="755651" lvl="1" indent="-377825" algn="l">
              <a:lnSpc>
                <a:spcPts val="6300"/>
              </a:lnSpc>
              <a:buFont typeface="Arial"/>
              <a:buChar char="•"/>
            </a:pPr>
            <a:r>
              <a:rPr lang="en-US" sz="3500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Give you tips for success</a:t>
            </a:r>
          </a:p>
          <a:p>
            <a:pPr marL="755651" lvl="1" indent="-377825" algn="l">
              <a:lnSpc>
                <a:spcPts val="6300"/>
              </a:lnSpc>
              <a:buFont typeface="Arial"/>
              <a:buChar char="•"/>
            </a:pPr>
            <a:r>
              <a:rPr lang="en-US" sz="3500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Experience a DT demo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87073" y="1410623"/>
            <a:ext cx="5897269" cy="7289454"/>
          </a:xfrm>
          <a:custGeom>
            <a:avLst/>
            <a:gdLst/>
            <a:ahLst/>
            <a:cxnLst/>
            <a:rect l="l" t="t" r="r" b="b"/>
            <a:pathLst>
              <a:path w="5897269" h="7289454">
                <a:moveTo>
                  <a:pt x="0" y="0"/>
                </a:moveTo>
                <a:lnTo>
                  <a:pt x="5897269" y="0"/>
                </a:lnTo>
                <a:lnTo>
                  <a:pt x="5897269" y="7289455"/>
                </a:lnTo>
                <a:lnTo>
                  <a:pt x="0" y="72894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6161" r="-16959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6571517" y="5413315"/>
            <a:ext cx="5314702" cy="4413866"/>
          </a:xfrm>
          <a:custGeom>
            <a:avLst/>
            <a:gdLst/>
            <a:ahLst/>
            <a:cxnLst/>
            <a:rect l="l" t="t" r="r" b="b"/>
            <a:pathLst>
              <a:path w="5314702" h="4413866">
                <a:moveTo>
                  <a:pt x="0" y="0"/>
                </a:moveTo>
                <a:lnTo>
                  <a:pt x="5314702" y="0"/>
                </a:lnTo>
                <a:lnTo>
                  <a:pt x="5314702" y="4413866"/>
                </a:lnTo>
                <a:lnTo>
                  <a:pt x="0" y="44138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3425" t="-29522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487073" y="277148"/>
            <a:ext cx="9896928" cy="10387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5999" b="1" dirty="0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Discover Time Stations</a:t>
            </a:r>
          </a:p>
        </p:txBody>
      </p:sp>
      <p:sp>
        <p:nvSpPr>
          <p:cNvPr id="5" name="Freeform 5"/>
          <p:cNvSpPr/>
          <p:nvPr/>
        </p:nvSpPr>
        <p:spPr>
          <a:xfrm>
            <a:off x="12080667" y="505748"/>
            <a:ext cx="5804128" cy="7567622"/>
          </a:xfrm>
          <a:custGeom>
            <a:avLst/>
            <a:gdLst/>
            <a:ahLst/>
            <a:cxnLst/>
            <a:rect l="l" t="t" r="r" b="b"/>
            <a:pathLst>
              <a:path w="5804128" h="7567622">
                <a:moveTo>
                  <a:pt x="0" y="0"/>
                </a:moveTo>
                <a:lnTo>
                  <a:pt x="5804128" y="0"/>
                </a:lnTo>
                <a:lnTo>
                  <a:pt x="5804128" y="7567621"/>
                </a:lnTo>
                <a:lnTo>
                  <a:pt x="0" y="75676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4506" t="-11834" b="-15489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12179390" y="8051312"/>
            <a:ext cx="5606681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b="1" dirty="0">
                <a:solidFill>
                  <a:srgbClr val="0B7AC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PLAY-DOH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578790" y="4201445"/>
            <a:ext cx="3676867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b="1" dirty="0">
                <a:solidFill>
                  <a:srgbClr val="0B7AC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WATER</a:t>
            </a:r>
          </a:p>
        </p:txBody>
      </p:sp>
      <p:sp>
        <p:nvSpPr>
          <p:cNvPr id="8" name="Freeform 8"/>
          <p:cNvSpPr/>
          <p:nvPr/>
        </p:nvSpPr>
        <p:spPr>
          <a:xfrm>
            <a:off x="14957462" y="8954785"/>
            <a:ext cx="3330538" cy="1332215"/>
          </a:xfrm>
          <a:custGeom>
            <a:avLst/>
            <a:gdLst/>
            <a:ahLst/>
            <a:cxnLst/>
            <a:rect l="l" t="t" r="r" b="b"/>
            <a:pathLst>
              <a:path w="3330538" h="1332215">
                <a:moveTo>
                  <a:pt x="0" y="0"/>
                </a:moveTo>
                <a:lnTo>
                  <a:pt x="3330538" y="0"/>
                </a:lnTo>
                <a:lnTo>
                  <a:pt x="3330538" y="1332215"/>
                </a:lnTo>
                <a:lnTo>
                  <a:pt x="0" y="133221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87073" y="277148"/>
            <a:ext cx="9942803" cy="10387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5999" b="1" dirty="0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Discover Time Stations</a:t>
            </a:r>
          </a:p>
        </p:txBody>
      </p:sp>
      <p:sp>
        <p:nvSpPr>
          <p:cNvPr id="3" name="Freeform 3"/>
          <p:cNvSpPr/>
          <p:nvPr/>
        </p:nvSpPr>
        <p:spPr>
          <a:xfrm>
            <a:off x="487073" y="1559150"/>
            <a:ext cx="5384500" cy="6020382"/>
          </a:xfrm>
          <a:custGeom>
            <a:avLst/>
            <a:gdLst/>
            <a:ahLst/>
            <a:cxnLst/>
            <a:rect l="l" t="t" r="r" b="b"/>
            <a:pathLst>
              <a:path w="5384500" h="6020382">
                <a:moveTo>
                  <a:pt x="0" y="0"/>
                </a:moveTo>
                <a:lnTo>
                  <a:pt x="5384500" y="0"/>
                </a:lnTo>
                <a:lnTo>
                  <a:pt x="5384500" y="6020382"/>
                </a:lnTo>
                <a:lnTo>
                  <a:pt x="0" y="602038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7404" t="-10066" b="-18014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995900" y="411668"/>
            <a:ext cx="5881482" cy="6890937"/>
          </a:xfrm>
          <a:custGeom>
            <a:avLst/>
            <a:gdLst/>
            <a:ahLst/>
            <a:cxnLst/>
            <a:rect l="l" t="t" r="r" b="b"/>
            <a:pathLst>
              <a:path w="5881482" h="6890937">
                <a:moveTo>
                  <a:pt x="0" y="0"/>
                </a:moveTo>
                <a:lnTo>
                  <a:pt x="5881483" y="0"/>
                </a:lnTo>
                <a:lnTo>
                  <a:pt x="5881483" y="6890937"/>
                </a:lnTo>
                <a:lnTo>
                  <a:pt x="0" y="68909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57" t="-6814" b="-1388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6046251" y="4432976"/>
            <a:ext cx="8677973" cy="5610965"/>
          </a:xfrm>
          <a:custGeom>
            <a:avLst/>
            <a:gdLst/>
            <a:ahLst/>
            <a:cxnLst/>
            <a:rect l="l" t="t" r="r" b="b"/>
            <a:pathLst>
              <a:path w="8677973" h="5610965">
                <a:moveTo>
                  <a:pt x="0" y="0"/>
                </a:moveTo>
                <a:lnTo>
                  <a:pt x="8677974" y="0"/>
                </a:lnTo>
                <a:lnTo>
                  <a:pt x="8677974" y="5610965"/>
                </a:lnTo>
                <a:lnTo>
                  <a:pt x="0" y="561096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b="-42578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6046251" y="2156947"/>
            <a:ext cx="5949649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b="1" dirty="0">
                <a:solidFill>
                  <a:srgbClr val="0B7AC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ART</a:t>
            </a:r>
          </a:p>
        </p:txBody>
      </p:sp>
      <p:sp>
        <p:nvSpPr>
          <p:cNvPr id="7" name="Freeform 7"/>
          <p:cNvSpPr/>
          <p:nvPr/>
        </p:nvSpPr>
        <p:spPr>
          <a:xfrm>
            <a:off x="14957462" y="8954785"/>
            <a:ext cx="3330538" cy="1332215"/>
          </a:xfrm>
          <a:custGeom>
            <a:avLst/>
            <a:gdLst/>
            <a:ahLst/>
            <a:cxnLst/>
            <a:rect l="l" t="t" r="r" b="b"/>
            <a:pathLst>
              <a:path w="3330538" h="1332215">
                <a:moveTo>
                  <a:pt x="0" y="0"/>
                </a:moveTo>
                <a:lnTo>
                  <a:pt x="3330538" y="0"/>
                </a:lnTo>
                <a:lnTo>
                  <a:pt x="3330538" y="1332215"/>
                </a:lnTo>
                <a:lnTo>
                  <a:pt x="0" y="133221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87073" y="277148"/>
            <a:ext cx="16563557" cy="10387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5999" b="1" dirty="0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Discover Time Stations...and more!</a:t>
            </a:r>
          </a:p>
        </p:txBody>
      </p:sp>
      <p:sp>
        <p:nvSpPr>
          <p:cNvPr id="3" name="Freeform 3"/>
          <p:cNvSpPr/>
          <p:nvPr/>
        </p:nvSpPr>
        <p:spPr>
          <a:xfrm>
            <a:off x="7457714" y="1530517"/>
            <a:ext cx="10198279" cy="6454205"/>
          </a:xfrm>
          <a:custGeom>
            <a:avLst/>
            <a:gdLst/>
            <a:ahLst/>
            <a:cxnLst/>
            <a:rect l="l" t="t" r="r" b="b"/>
            <a:pathLst>
              <a:path w="10198279" h="6454205">
                <a:moveTo>
                  <a:pt x="0" y="0"/>
                </a:moveTo>
                <a:lnTo>
                  <a:pt x="10198279" y="0"/>
                </a:lnTo>
                <a:lnTo>
                  <a:pt x="10198279" y="6454205"/>
                </a:lnTo>
                <a:lnTo>
                  <a:pt x="0" y="645420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548" t="-28248" r="-2671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574895" y="1530517"/>
            <a:ext cx="4887700" cy="7331550"/>
          </a:xfrm>
          <a:custGeom>
            <a:avLst/>
            <a:gdLst/>
            <a:ahLst/>
            <a:cxnLst/>
            <a:rect l="l" t="t" r="r" b="b"/>
            <a:pathLst>
              <a:path w="4887700" h="7331550">
                <a:moveTo>
                  <a:pt x="0" y="0"/>
                </a:moveTo>
                <a:lnTo>
                  <a:pt x="4887700" y="0"/>
                </a:lnTo>
                <a:lnTo>
                  <a:pt x="4887700" y="7331550"/>
                </a:lnTo>
                <a:lnTo>
                  <a:pt x="0" y="73315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582916" y="8797982"/>
            <a:ext cx="4887700" cy="12118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b="1" dirty="0">
                <a:solidFill>
                  <a:srgbClr val="0B7AC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MISSIONS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457715" y="7989172"/>
            <a:ext cx="10198278" cy="11253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</a:pPr>
            <a:r>
              <a:rPr lang="en-US" sz="6499" b="1" dirty="0">
                <a:solidFill>
                  <a:srgbClr val="0B7AC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OBSTACLE COURSES</a:t>
            </a:r>
          </a:p>
        </p:txBody>
      </p:sp>
      <p:sp>
        <p:nvSpPr>
          <p:cNvPr id="7" name="Freeform 7"/>
          <p:cNvSpPr/>
          <p:nvPr/>
        </p:nvSpPr>
        <p:spPr>
          <a:xfrm>
            <a:off x="15226539" y="9114480"/>
            <a:ext cx="3330538" cy="1332215"/>
          </a:xfrm>
          <a:custGeom>
            <a:avLst/>
            <a:gdLst/>
            <a:ahLst/>
            <a:cxnLst/>
            <a:rect l="l" t="t" r="r" b="b"/>
            <a:pathLst>
              <a:path w="3330538" h="1332215">
                <a:moveTo>
                  <a:pt x="0" y="0"/>
                </a:moveTo>
                <a:lnTo>
                  <a:pt x="3330538" y="0"/>
                </a:lnTo>
                <a:lnTo>
                  <a:pt x="3330538" y="1332215"/>
                </a:lnTo>
                <a:lnTo>
                  <a:pt x="0" y="133221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232801" y="952500"/>
            <a:ext cx="5584688" cy="8029140"/>
          </a:xfrm>
          <a:custGeom>
            <a:avLst/>
            <a:gdLst/>
            <a:ahLst/>
            <a:cxnLst/>
            <a:rect l="l" t="t" r="r" b="b"/>
            <a:pathLst>
              <a:path w="5783222" h="7710963">
                <a:moveTo>
                  <a:pt x="0" y="0"/>
                </a:moveTo>
                <a:lnTo>
                  <a:pt x="5783222" y="0"/>
                </a:lnTo>
                <a:lnTo>
                  <a:pt x="5783222" y="7710962"/>
                </a:lnTo>
                <a:lnTo>
                  <a:pt x="0" y="77109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9533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547135" y="1191113"/>
            <a:ext cx="1613324" cy="1613324"/>
          </a:xfrm>
          <a:custGeom>
            <a:avLst/>
            <a:gdLst/>
            <a:ahLst/>
            <a:cxnLst/>
            <a:rect l="l" t="t" r="r" b="b"/>
            <a:pathLst>
              <a:path w="1613324" h="1613324">
                <a:moveTo>
                  <a:pt x="0" y="0"/>
                </a:moveTo>
                <a:lnTo>
                  <a:pt x="1613324" y="0"/>
                </a:lnTo>
                <a:lnTo>
                  <a:pt x="1613324" y="1613324"/>
                </a:lnTo>
                <a:lnTo>
                  <a:pt x="0" y="16133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547135" y="3033037"/>
            <a:ext cx="1613324" cy="1613324"/>
          </a:xfrm>
          <a:custGeom>
            <a:avLst/>
            <a:gdLst/>
            <a:ahLst/>
            <a:cxnLst/>
            <a:rect l="l" t="t" r="r" b="b"/>
            <a:pathLst>
              <a:path w="1613324" h="1613324">
                <a:moveTo>
                  <a:pt x="0" y="0"/>
                </a:moveTo>
                <a:lnTo>
                  <a:pt x="1613324" y="0"/>
                </a:lnTo>
                <a:lnTo>
                  <a:pt x="1613324" y="1613324"/>
                </a:lnTo>
                <a:lnTo>
                  <a:pt x="0" y="161332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547135" y="4874961"/>
            <a:ext cx="1613324" cy="1613324"/>
          </a:xfrm>
          <a:custGeom>
            <a:avLst/>
            <a:gdLst/>
            <a:ahLst/>
            <a:cxnLst/>
            <a:rect l="l" t="t" r="r" b="b"/>
            <a:pathLst>
              <a:path w="1613324" h="1613324">
                <a:moveTo>
                  <a:pt x="0" y="0"/>
                </a:moveTo>
                <a:lnTo>
                  <a:pt x="1613324" y="0"/>
                </a:lnTo>
                <a:lnTo>
                  <a:pt x="1613324" y="1613325"/>
                </a:lnTo>
                <a:lnTo>
                  <a:pt x="0" y="161332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547135" y="6716886"/>
            <a:ext cx="1601619" cy="1601619"/>
          </a:xfrm>
          <a:custGeom>
            <a:avLst/>
            <a:gdLst/>
            <a:ahLst/>
            <a:cxnLst/>
            <a:rect l="l" t="t" r="r" b="b"/>
            <a:pathLst>
              <a:path w="1601619" h="1601619">
                <a:moveTo>
                  <a:pt x="0" y="0"/>
                </a:moveTo>
                <a:lnTo>
                  <a:pt x="1601619" y="0"/>
                </a:lnTo>
                <a:lnTo>
                  <a:pt x="1601619" y="1601618"/>
                </a:lnTo>
                <a:lnTo>
                  <a:pt x="0" y="160161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547135" y="8547104"/>
            <a:ext cx="1601619" cy="1601619"/>
          </a:xfrm>
          <a:custGeom>
            <a:avLst/>
            <a:gdLst/>
            <a:ahLst/>
            <a:cxnLst/>
            <a:rect l="l" t="t" r="r" b="b"/>
            <a:pathLst>
              <a:path w="1601619" h="1601619">
                <a:moveTo>
                  <a:pt x="0" y="0"/>
                </a:moveTo>
                <a:lnTo>
                  <a:pt x="1601619" y="0"/>
                </a:lnTo>
                <a:lnTo>
                  <a:pt x="1601619" y="1601619"/>
                </a:lnTo>
                <a:lnTo>
                  <a:pt x="0" y="1601619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2416983" y="266638"/>
            <a:ext cx="9108750" cy="10387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 b="1" dirty="0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Top Tips!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408028" y="1408299"/>
            <a:ext cx="9117705" cy="12825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52"/>
              </a:lnSpc>
            </a:pPr>
            <a:r>
              <a:rPr lang="en-US" sz="3121" b="1" dirty="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PREPARE. </a:t>
            </a:r>
            <a:r>
              <a:rPr lang="en-US" sz="3121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Read the entire lesson early in the week to give yourself time to strategize. Check the DT setup as soon as you arrive on Sunday.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408028" y="3287399"/>
            <a:ext cx="9117705" cy="12825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52"/>
              </a:lnSpc>
            </a:pPr>
            <a:r>
              <a:rPr lang="en-US" sz="3121" b="1" dirty="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KNOW THE GOAL.</a:t>
            </a:r>
            <a:r>
              <a:rPr lang="en-US" sz="3121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 Understand the purpose of the DT and make it easy for the Lead Teacher to connect the dots.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408028" y="5133975"/>
            <a:ext cx="8447852" cy="12825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52"/>
              </a:lnSpc>
            </a:pPr>
            <a:r>
              <a:rPr lang="en-US" sz="3121" b="1" dirty="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KNOW THE WORD.</a:t>
            </a:r>
            <a:r>
              <a:rPr lang="en-US" sz="3121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 If there is a repeated phrase or word, know it! Kids learn best with repetition.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408028" y="8981640"/>
            <a:ext cx="9117705" cy="8381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52"/>
              </a:lnSpc>
            </a:pPr>
            <a:r>
              <a:rPr lang="en-US" sz="3121" b="1" dirty="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HAVE FUN!</a:t>
            </a:r>
            <a:r>
              <a:rPr lang="en-US" sz="3121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 Build relationships with the kids, use your team, and enjoy the time!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475711" y="7071291"/>
            <a:ext cx="9117705" cy="8381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52"/>
              </a:lnSpc>
            </a:pPr>
            <a:r>
              <a:rPr lang="en-US" sz="3121" b="1" dirty="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BE CONFIDENT.</a:t>
            </a:r>
            <a:r>
              <a:rPr lang="en-US" sz="3121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 Speak loudly and clearly. Understand how to get the class’s attention.</a:t>
            </a:r>
          </a:p>
        </p:txBody>
      </p:sp>
      <p:sp>
        <p:nvSpPr>
          <p:cNvPr id="14" name="Freeform 14"/>
          <p:cNvSpPr/>
          <p:nvPr/>
        </p:nvSpPr>
        <p:spPr>
          <a:xfrm>
            <a:off x="14957462" y="8954785"/>
            <a:ext cx="3330538" cy="1332215"/>
          </a:xfrm>
          <a:custGeom>
            <a:avLst/>
            <a:gdLst/>
            <a:ahLst/>
            <a:cxnLst/>
            <a:rect l="l" t="t" r="r" b="b"/>
            <a:pathLst>
              <a:path w="3330538" h="1332215">
                <a:moveTo>
                  <a:pt x="0" y="0"/>
                </a:moveTo>
                <a:lnTo>
                  <a:pt x="3330538" y="0"/>
                </a:lnTo>
                <a:lnTo>
                  <a:pt x="3330538" y="1332215"/>
                </a:lnTo>
                <a:lnTo>
                  <a:pt x="0" y="133221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605436" y="1409456"/>
            <a:ext cx="13165839" cy="5938542"/>
          </a:xfrm>
          <a:custGeom>
            <a:avLst/>
            <a:gdLst/>
            <a:ahLst/>
            <a:cxnLst/>
            <a:rect l="l" t="t" r="r" b="b"/>
            <a:pathLst>
              <a:path w="13165839" h="5938542">
                <a:moveTo>
                  <a:pt x="0" y="0"/>
                </a:moveTo>
                <a:lnTo>
                  <a:pt x="13165839" y="0"/>
                </a:lnTo>
                <a:lnTo>
                  <a:pt x="13165839" y="5938542"/>
                </a:lnTo>
                <a:lnTo>
                  <a:pt x="0" y="593854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133" t="-29453" r="-11814" b="-226161"/>
            </a:stretch>
          </a:blipFill>
          <a:ln w="9525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3751475">
            <a:off x="730509" y="2721744"/>
            <a:ext cx="2754852" cy="778246"/>
          </a:xfrm>
          <a:custGeom>
            <a:avLst/>
            <a:gdLst/>
            <a:ahLst/>
            <a:cxnLst/>
            <a:rect l="l" t="t" r="r" b="b"/>
            <a:pathLst>
              <a:path w="2754852" h="778246">
                <a:moveTo>
                  <a:pt x="0" y="0"/>
                </a:moveTo>
                <a:lnTo>
                  <a:pt x="2754852" y="0"/>
                </a:lnTo>
                <a:lnTo>
                  <a:pt x="2754852" y="778246"/>
                </a:lnTo>
                <a:lnTo>
                  <a:pt x="0" y="77824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2605436" y="7811738"/>
            <a:ext cx="13165839" cy="1663733"/>
          </a:xfrm>
          <a:custGeom>
            <a:avLst/>
            <a:gdLst/>
            <a:ahLst/>
            <a:cxnLst/>
            <a:rect l="l" t="t" r="r" b="b"/>
            <a:pathLst>
              <a:path w="13165839" h="1663733">
                <a:moveTo>
                  <a:pt x="0" y="0"/>
                </a:moveTo>
                <a:lnTo>
                  <a:pt x="13165839" y="0"/>
                </a:lnTo>
                <a:lnTo>
                  <a:pt x="13165839" y="1663733"/>
                </a:lnTo>
                <a:lnTo>
                  <a:pt x="0" y="166373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1950" t="-553673" r="-11852" b="-614184"/>
            </a:stretch>
          </a:blipFill>
          <a:ln w="9525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5195873" y="9182465"/>
            <a:ext cx="3330538" cy="1332215"/>
          </a:xfrm>
          <a:custGeom>
            <a:avLst/>
            <a:gdLst/>
            <a:ahLst/>
            <a:cxnLst/>
            <a:rect l="l" t="t" r="r" b="b"/>
            <a:pathLst>
              <a:path w="3330538" h="1332215">
                <a:moveTo>
                  <a:pt x="0" y="0"/>
                </a:moveTo>
                <a:lnTo>
                  <a:pt x="3330538" y="0"/>
                </a:lnTo>
                <a:lnTo>
                  <a:pt x="3330538" y="1332215"/>
                </a:lnTo>
                <a:lnTo>
                  <a:pt x="0" y="133221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5380711" y="9532412"/>
            <a:ext cx="4299372" cy="4424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3500" b="1" dirty="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Notice the WORD</a:t>
            </a:r>
          </a:p>
        </p:txBody>
      </p:sp>
      <p:sp>
        <p:nvSpPr>
          <p:cNvPr id="7" name="Freeform 7"/>
          <p:cNvSpPr/>
          <p:nvPr/>
        </p:nvSpPr>
        <p:spPr>
          <a:xfrm rot="-1317353">
            <a:off x="9525632" y="9311295"/>
            <a:ext cx="2124785" cy="600252"/>
          </a:xfrm>
          <a:custGeom>
            <a:avLst/>
            <a:gdLst/>
            <a:ahLst/>
            <a:cxnLst/>
            <a:rect l="l" t="t" r="r" b="b"/>
            <a:pathLst>
              <a:path w="2124785" h="600252">
                <a:moveTo>
                  <a:pt x="0" y="0"/>
                </a:moveTo>
                <a:lnTo>
                  <a:pt x="2124785" y="0"/>
                </a:lnTo>
                <a:lnTo>
                  <a:pt x="2124785" y="600252"/>
                </a:lnTo>
                <a:lnTo>
                  <a:pt x="0" y="60025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0" y="7576598"/>
            <a:ext cx="18288000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2605436" y="8576840"/>
            <a:ext cx="2031060" cy="605625"/>
          </a:xfrm>
          <a:custGeom>
            <a:avLst/>
            <a:gdLst/>
            <a:ahLst/>
            <a:cxnLst/>
            <a:rect l="l" t="t" r="r" b="b"/>
            <a:pathLst>
              <a:path w="2031060" h="605625">
                <a:moveTo>
                  <a:pt x="0" y="0"/>
                </a:moveTo>
                <a:lnTo>
                  <a:pt x="2031059" y="0"/>
                </a:lnTo>
                <a:lnTo>
                  <a:pt x="2031059" y="605625"/>
                </a:lnTo>
                <a:lnTo>
                  <a:pt x="0" y="60562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TextBox 10"/>
          <p:cNvSpPr txBox="1"/>
          <p:nvPr/>
        </p:nvSpPr>
        <p:spPr>
          <a:xfrm>
            <a:off x="6027055" y="312159"/>
            <a:ext cx="6233889" cy="9521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 dirty="0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Time for a Demo!</a:t>
            </a:r>
          </a:p>
        </p:txBody>
      </p:sp>
      <p:sp>
        <p:nvSpPr>
          <p:cNvPr id="11" name="TextBox 11"/>
          <p:cNvSpPr txBox="1"/>
          <p:nvPr/>
        </p:nvSpPr>
        <p:spPr>
          <a:xfrm rot="-838167">
            <a:off x="242464" y="849466"/>
            <a:ext cx="2454846" cy="8527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3500" b="1" dirty="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Check the </a:t>
            </a:r>
          </a:p>
          <a:p>
            <a:pPr algn="ctr">
              <a:lnSpc>
                <a:spcPts val="3220"/>
              </a:lnSpc>
            </a:pPr>
            <a:r>
              <a:rPr lang="en-US" sz="3500" b="1" dirty="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4 Rights!</a:t>
            </a:r>
          </a:p>
        </p:txBody>
      </p:sp>
      <p:sp>
        <p:nvSpPr>
          <p:cNvPr id="12" name="TextBox 12"/>
          <p:cNvSpPr txBox="1"/>
          <p:nvPr/>
        </p:nvSpPr>
        <p:spPr>
          <a:xfrm rot="-591416">
            <a:off x="720069" y="8036957"/>
            <a:ext cx="1786807" cy="13055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3500" b="1" dirty="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What’s</a:t>
            </a:r>
          </a:p>
          <a:p>
            <a:pPr algn="ctr">
              <a:lnSpc>
                <a:spcPts val="3220"/>
              </a:lnSpc>
            </a:pPr>
            <a:r>
              <a:rPr lang="en-US" sz="3500" b="1" dirty="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the</a:t>
            </a:r>
          </a:p>
          <a:p>
            <a:pPr algn="ctr">
              <a:lnSpc>
                <a:spcPts val="3220"/>
              </a:lnSpc>
            </a:pPr>
            <a:r>
              <a:rPr lang="en-US" sz="3500" b="1" dirty="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GOAL?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78748" y="237805"/>
            <a:ext cx="15530503" cy="4671278"/>
          </a:xfrm>
          <a:custGeom>
            <a:avLst/>
            <a:gdLst/>
            <a:ahLst/>
            <a:cxnLst/>
            <a:rect l="l" t="t" r="r" b="b"/>
            <a:pathLst>
              <a:path w="15530503" h="4671278">
                <a:moveTo>
                  <a:pt x="0" y="0"/>
                </a:moveTo>
                <a:lnTo>
                  <a:pt x="15530504" y="0"/>
                </a:lnTo>
                <a:lnTo>
                  <a:pt x="15530504" y="4671279"/>
                </a:lnTo>
                <a:lnTo>
                  <a:pt x="0" y="467127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3071" t="-226919" r="-14580" b="-222307"/>
            </a:stretch>
          </a:blipFill>
          <a:ln w="9525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8843713" flipV="1">
            <a:off x="6308303" y="1195199"/>
            <a:ext cx="1830336" cy="517070"/>
          </a:xfrm>
          <a:custGeom>
            <a:avLst/>
            <a:gdLst/>
            <a:ahLst/>
            <a:cxnLst/>
            <a:rect l="l" t="t" r="r" b="b"/>
            <a:pathLst>
              <a:path w="1830336" h="517070">
                <a:moveTo>
                  <a:pt x="0" y="517070"/>
                </a:moveTo>
                <a:lnTo>
                  <a:pt x="1830336" y="517070"/>
                </a:lnTo>
                <a:lnTo>
                  <a:pt x="1830336" y="0"/>
                </a:lnTo>
                <a:lnTo>
                  <a:pt x="0" y="0"/>
                </a:lnTo>
                <a:lnTo>
                  <a:pt x="0" y="51707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378748" y="5854008"/>
            <a:ext cx="15530503" cy="4117801"/>
          </a:xfrm>
          <a:custGeom>
            <a:avLst/>
            <a:gdLst/>
            <a:ahLst/>
            <a:cxnLst/>
            <a:rect l="l" t="t" r="r" b="b"/>
            <a:pathLst>
              <a:path w="15530503" h="4117801">
                <a:moveTo>
                  <a:pt x="0" y="0"/>
                </a:moveTo>
                <a:lnTo>
                  <a:pt x="15530504" y="0"/>
                </a:lnTo>
                <a:lnTo>
                  <a:pt x="15530504" y="4117801"/>
                </a:lnTo>
                <a:lnTo>
                  <a:pt x="0" y="411780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0608" t="-192446" r="-10019" b="-296318"/>
            </a:stretch>
          </a:blipFill>
          <a:ln w="9525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512754" y="5375611"/>
            <a:ext cx="8115300" cy="4424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3500" b="1" dirty="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How does it CONNECT to the lesson?</a:t>
            </a:r>
          </a:p>
        </p:txBody>
      </p:sp>
      <p:sp>
        <p:nvSpPr>
          <p:cNvPr id="6" name="Freeform 6"/>
          <p:cNvSpPr/>
          <p:nvPr/>
        </p:nvSpPr>
        <p:spPr>
          <a:xfrm rot="4272290">
            <a:off x="724106" y="6214398"/>
            <a:ext cx="1577297" cy="445586"/>
          </a:xfrm>
          <a:custGeom>
            <a:avLst/>
            <a:gdLst/>
            <a:ahLst/>
            <a:cxnLst/>
            <a:rect l="l" t="t" r="r" b="b"/>
            <a:pathLst>
              <a:path w="1577297" h="445586">
                <a:moveTo>
                  <a:pt x="0" y="0"/>
                </a:moveTo>
                <a:lnTo>
                  <a:pt x="1577297" y="0"/>
                </a:lnTo>
                <a:lnTo>
                  <a:pt x="1577297" y="445587"/>
                </a:lnTo>
                <a:lnTo>
                  <a:pt x="0" y="4455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7976002" y="1472784"/>
            <a:ext cx="5474027" cy="4424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3500" b="1" dirty="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This is the 2nd grade DT</a:t>
            </a:r>
          </a:p>
        </p:txBody>
      </p:sp>
      <p:sp>
        <p:nvSpPr>
          <p:cNvPr id="8" name="AutoShape 8"/>
          <p:cNvSpPr/>
          <p:nvPr/>
        </p:nvSpPr>
        <p:spPr>
          <a:xfrm>
            <a:off x="0" y="5114925"/>
            <a:ext cx="18288000" cy="0"/>
          </a:xfrm>
          <a:prstGeom prst="line">
            <a:avLst/>
          </a:prstGeom>
          <a:ln w="57150" cap="flat">
            <a:solidFill>
              <a:srgbClr val="000000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95639" y="709092"/>
            <a:ext cx="17096722" cy="87804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99"/>
              </a:lnSpc>
            </a:pPr>
            <a:r>
              <a:rPr lang="en-US" sz="7999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Let’s do our Demo DT!</a:t>
            </a:r>
          </a:p>
          <a:p>
            <a:pPr algn="ctr">
              <a:lnSpc>
                <a:spcPts val="3450"/>
              </a:lnSpc>
            </a:pPr>
            <a:endParaRPr lang="en-US" sz="7999" dirty="0">
              <a:solidFill>
                <a:srgbClr val="000000"/>
              </a:solidFill>
              <a:latin typeface="Avenir Next LT Pro 2"/>
              <a:ea typeface="Avenir Next LT Pro 2"/>
              <a:cs typeface="Avenir Next LT Pro 2"/>
              <a:sym typeface="Avenir Next LT Pro 2"/>
            </a:endParaRPr>
          </a:p>
          <a:p>
            <a:pPr algn="ctr">
              <a:lnSpc>
                <a:spcPts val="5749"/>
              </a:lnSpc>
            </a:pPr>
            <a:r>
              <a:rPr lang="en-US" sz="4999" b="1" dirty="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I’ll be the DT Leader, you'll be the students. </a:t>
            </a:r>
          </a:p>
          <a:p>
            <a:pPr algn="ctr">
              <a:lnSpc>
                <a:spcPts val="5749"/>
              </a:lnSpc>
            </a:pPr>
            <a:endParaRPr lang="en-US" sz="4999" dirty="0">
              <a:solidFill>
                <a:srgbClr val="0B7AC0"/>
              </a:solidFill>
              <a:latin typeface="Avenir Next LT Pro 2"/>
              <a:ea typeface="Avenir Next LT Pro 2"/>
              <a:cs typeface="Avenir Next LT Pro 2"/>
              <a:sym typeface="Avenir Next LT Pro 2"/>
            </a:endParaRPr>
          </a:p>
          <a:p>
            <a:pPr algn="ctr">
              <a:lnSpc>
                <a:spcPts val="5749"/>
              </a:lnSpc>
            </a:pPr>
            <a:endParaRPr lang="en-US" sz="4999" dirty="0">
              <a:solidFill>
                <a:srgbClr val="0B7AC0"/>
              </a:solidFill>
              <a:latin typeface="Avenir Next LT Pro 2"/>
              <a:ea typeface="Avenir Next LT Pro 2"/>
              <a:cs typeface="Avenir Next LT Pro 2"/>
              <a:sym typeface="Avenir Next LT Pro 2"/>
            </a:endParaRPr>
          </a:p>
          <a:p>
            <a:pPr algn="ctr">
              <a:lnSpc>
                <a:spcPts val="5749"/>
              </a:lnSpc>
            </a:pPr>
            <a:endParaRPr lang="en-US" sz="4999" dirty="0">
              <a:solidFill>
                <a:srgbClr val="0B7AC0"/>
              </a:solidFill>
              <a:latin typeface="Avenir Next LT Pro 2"/>
              <a:ea typeface="Avenir Next LT Pro 2"/>
              <a:cs typeface="Avenir Next LT Pro 2"/>
              <a:sym typeface="Avenir Next LT Pro 2"/>
            </a:endParaRPr>
          </a:p>
          <a:p>
            <a:pPr algn="ctr">
              <a:lnSpc>
                <a:spcPts val="5749"/>
              </a:lnSpc>
            </a:pPr>
            <a:endParaRPr lang="en-US" sz="4999" dirty="0">
              <a:solidFill>
                <a:srgbClr val="0B7AC0"/>
              </a:solidFill>
              <a:latin typeface="Avenir Next LT Pro 2"/>
              <a:ea typeface="Avenir Next LT Pro 2"/>
              <a:cs typeface="Avenir Next LT Pro 2"/>
              <a:sym typeface="Avenir Next LT Pro 2"/>
            </a:endParaRPr>
          </a:p>
          <a:p>
            <a:pPr algn="ctr">
              <a:lnSpc>
                <a:spcPts val="5749"/>
              </a:lnSpc>
            </a:pPr>
            <a:endParaRPr lang="en-US" sz="4999" dirty="0">
              <a:solidFill>
                <a:srgbClr val="0B7AC0"/>
              </a:solidFill>
              <a:latin typeface="Avenir Next LT Pro 2"/>
              <a:ea typeface="Avenir Next LT Pro 2"/>
              <a:cs typeface="Avenir Next LT Pro 2"/>
              <a:sym typeface="Avenir Next LT Pro 2"/>
            </a:endParaRPr>
          </a:p>
          <a:p>
            <a:pPr algn="ctr">
              <a:lnSpc>
                <a:spcPts val="5749"/>
              </a:lnSpc>
            </a:pPr>
            <a:endParaRPr lang="en-US" sz="4999" dirty="0">
              <a:solidFill>
                <a:srgbClr val="0B7AC0"/>
              </a:solidFill>
              <a:latin typeface="Avenir Next LT Pro 2"/>
              <a:ea typeface="Avenir Next LT Pro 2"/>
              <a:cs typeface="Avenir Next LT Pro 2"/>
              <a:sym typeface="Avenir Next LT Pro 2"/>
            </a:endParaRPr>
          </a:p>
          <a:p>
            <a:pPr algn="ctr">
              <a:lnSpc>
                <a:spcPts val="4025"/>
              </a:lnSpc>
            </a:pPr>
            <a:endParaRPr lang="en-US" sz="4999" dirty="0">
              <a:solidFill>
                <a:srgbClr val="0B7AC0"/>
              </a:solidFill>
              <a:latin typeface="Avenir Next LT Pro 2"/>
              <a:ea typeface="Avenir Next LT Pro 2"/>
              <a:cs typeface="Avenir Next LT Pro 2"/>
              <a:sym typeface="Avenir Next LT Pro 2"/>
            </a:endParaRPr>
          </a:p>
          <a:p>
            <a:pPr algn="ctr">
              <a:lnSpc>
                <a:spcPts val="4025"/>
              </a:lnSpc>
            </a:pPr>
            <a:endParaRPr lang="en-US" sz="4999" dirty="0">
              <a:solidFill>
                <a:srgbClr val="0B7AC0"/>
              </a:solidFill>
              <a:latin typeface="Avenir Next LT Pro 2"/>
              <a:ea typeface="Avenir Next LT Pro 2"/>
              <a:cs typeface="Avenir Next LT Pro 2"/>
              <a:sym typeface="Avenir Next LT Pro 2"/>
            </a:endParaRPr>
          </a:p>
          <a:p>
            <a:pPr algn="ctr">
              <a:lnSpc>
                <a:spcPts val="7474"/>
              </a:lnSpc>
            </a:pPr>
            <a:r>
              <a:rPr lang="en-US" sz="6499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We’ll debrief at the end!</a:t>
            </a:r>
          </a:p>
        </p:txBody>
      </p:sp>
      <p:sp>
        <p:nvSpPr>
          <p:cNvPr id="3" name="Freeform 3"/>
          <p:cNvSpPr/>
          <p:nvPr/>
        </p:nvSpPr>
        <p:spPr>
          <a:xfrm>
            <a:off x="14957462" y="8954785"/>
            <a:ext cx="3330538" cy="1332215"/>
          </a:xfrm>
          <a:custGeom>
            <a:avLst/>
            <a:gdLst/>
            <a:ahLst/>
            <a:cxnLst/>
            <a:rect l="l" t="t" r="r" b="b"/>
            <a:pathLst>
              <a:path w="3330538" h="1332215">
                <a:moveTo>
                  <a:pt x="0" y="0"/>
                </a:moveTo>
                <a:lnTo>
                  <a:pt x="3330538" y="0"/>
                </a:lnTo>
                <a:lnTo>
                  <a:pt x="3330538" y="1332215"/>
                </a:lnTo>
                <a:lnTo>
                  <a:pt x="0" y="133221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4981579" y="3848100"/>
            <a:ext cx="8324842" cy="36068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99"/>
              </a:lnSpc>
            </a:pPr>
            <a:r>
              <a:rPr lang="en-US" sz="4999" b="1" dirty="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Pay attention to:</a:t>
            </a:r>
          </a:p>
          <a:p>
            <a:pPr marL="1079492" lvl="1" indent="-539746" algn="l">
              <a:lnSpc>
                <a:spcPts val="6999"/>
              </a:lnSpc>
              <a:buFont typeface="Arial"/>
              <a:buChar char="•"/>
            </a:pPr>
            <a:r>
              <a:rPr lang="en-US" sz="4999" b="1" dirty="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what I repeat</a:t>
            </a:r>
          </a:p>
          <a:p>
            <a:pPr marL="1079492" lvl="1" indent="-539746" algn="l">
              <a:lnSpc>
                <a:spcPts val="6999"/>
              </a:lnSpc>
              <a:buFont typeface="Arial"/>
              <a:buChar char="•"/>
            </a:pPr>
            <a:r>
              <a:rPr lang="en-US" sz="4999" b="1" dirty="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how I manage the class</a:t>
            </a:r>
          </a:p>
          <a:p>
            <a:pPr marL="1079492" lvl="1" indent="-539746" algn="l">
              <a:lnSpc>
                <a:spcPts val="6999"/>
              </a:lnSpc>
              <a:buFont typeface="Arial"/>
              <a:buChar char="•"/>
            </a:pPr>
            <a:r>
              <a:rPr lang="en-US" sz="4999" b="1" dirty="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my energy/tone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795936" y="309562"/>
            <a:ext cx="10696129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b="1" dirty="0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What is Discover Time?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573372" y="2047743"/>
            <a:ext cx="15141256" cy="5626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An activity designed to </a:t>
            </a:r>
            <a:r>
              <a:rPr lang="en-US" sz="3500" b="1" u="sng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engage</a:t>
            </a:r>
            <a:r>
              <a:rPr lang="en-US" sz="3500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 elementary and preschool students and challenge them through </a:t>
            </a:r>
            <a:r>
              <a:rPr lang="en-US" sz="3500" b="1" u="sng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hands-on learning</a:t>
            </a:r>
            <a:r>
              <a:rPr lang="en-US" sz="3500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. </a:t>
            </a:r>
          </a:p>
          <a:p>
            <a:pPr algn="ctr">
              <a:lnSpc>
                <a:spcPts val="4900"/>
              </a:lnSpc>
            </a:pPr>
            <a:endParaRPr lang="en-US" sz="3500" b="1" dirty="0">
              <a:solidFill>
                <a:srgbClr val="000000"/>
              </a:solidFill>
              <a:latin typeface="Avenir Next LT Pro 2"/>
              <a:ea typeface="Avenir Next LT Pro 2"/>
              <a:cs typeface="Avenir Next LT Pro 2"/>
              <a:sym typeface="Avenir Next LT Pro 2"/>
            </a:endParaRPr>
          </a:p>
          <a:p>
            <a:pPr algn="ctr">
              <a:lnSpc>
                <a:spcPts val="4900"/>
              </a:lnSpc>
            </a:pPr>
            <a:r>
              <a:rPr lang="en-US" sz="3500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Students will </a:t>
            </a:r>
            <a:r>
              <a:rPr lang="en-US" sz="3500" b="1" u="sng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experience</a:t>
            </a:r>
            <a:r>
              <a:rPr lang="en-US" sz="3500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 an emotion or response that will help them </a:t>
            </a:r>
            <a:r>
              <a:rPr lang="en-US" sz="3500" b="1" u="sng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personally connect</a:t>
            </a:r>
            <a:r>
              <a:rPr lang="en-US" sz="3500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 to the Bible lesson. </a:t>
            </a:r>
          </a:p>
          <a:p>
            <a:pPr algn="ctr">
              <a:lnSpc>
                <a:spcPts val="4900"/>
              </a:lnSpc>
            </a:pPr>
            <a:endParaRPr lang="en-US" sz="3500" b="1" dirty="0">
              <a:solidFill>
                <a:srgbClr val="000000"/>
              </a:solidFill>
              <a:latin typeface="Avenir Next LT Pro 2"/>
              <a:ea typeface="Avenir Next LT Pro 2"/>
              <a:cs typeface="Avenir Next LT Pro 2"/>
              <a:sym typeface="Avenir Next LT Pro 2"/>
            </a:endParaRPr>
          </a:p>
          <a:p>
            <a:pPr algn="ctr">
              <a:lnSpc>
                <a:spcPts val="4900"/>
              </a:lnSpc>
            </a:pPr>
            <a:r>
              <a:rPr lang="en-US" sz="3500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Occasionally it will be used to make a “memorable picture” of the Bible lesson, often including the feel, smell, or taste of something </a:t>
            </a:r>
          </a:p>
          <a:p>
            <a:pPr algn="ctr">
              <a:lnSpc>
                <a:spcPts val="4900"/>
              </a:lnSpc>
            </a:pPr>
            <a:r>
              <a:rPr lang="en-US" sz="3500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in the Bible narrative.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82589" y="7991211"/>
            <a:ext cx="14722822" cy="14939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00"/>
              </a:lnSpc>
            </a:pPr>
            <a:r>
              <a:rPr lang="en-US" sz="5000" b="1" dirty="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Think of Discover Time like an OBJECT LESSON </a:t>
            </a:r>
          </a:p>
          <a:p>
            <a:pPr algn="ctr">
              <a:lnSpc>
                <a:spcPts val="5800"/>
              </a:lnSpc>
            </a:pPr>
            <a:r>
              <a:rPr lang="en-US" sz="5000" b="1" dirty="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that students participate in!</a:t>
            </a:r>
          </a:p>
        </p:txBody>
      </p:sp>
      <p:sp>
        <p:nvSpPr>
          <p:cNvPr id="5" name="Freeform 5"/>
          <p:cNvSpPr/>
          <p:nvPr/>
        </p:nvSpPr>
        <p:spPr>
          <a:xfrm>
            <a:off x="14957462" y="8954785"/>
            <a:ext cx="3330538" cy="1332215"/>
          </a:xfrm>
          <a:custGeom>
            <a:avLst/>
            <a:gdLst/>
            <a:ahLst/>
            <a:cxnLst/>
            <a:rect l="l" t="t" r="r" b="b"/>
            <a:pathLst>
              <a:path w="3330538" h="1332215">
                <a:moveTo>
                  <a:pt x="0" y="0"/>
                </a:moveTo>
                <a:lnTo>
                  <a:pt x="3330538" y="0"/>
                </a:lnTo>
                <a:lnTo>
                  <a:pt x="3330538" y="1332215"/>
                </a:lnTo>
                <a:lnTo>
                  <a:pt x="0" y="133221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282082" y="3176957"/>
            <a:ext cx="9599904" cy="6443936"/>
          </a:xfrm>
          <a:custGeom>
            <a:avLst/>
            <a:gdLst/>
            <a:ahLst/>
            <a:cxnLst/>
            <a:rect l="l" t="t" r="r" b="b"/>
            <a:pathLst>
              <a:path w="9599904" h="6443936">
                <a:moveTo>
                  <a:pt x="0" y="0"/>
                </a:moveTo>
                <a:lnTo>
                  <a:pt x="9599904" y="0"/>
                </a:lnTo>
                <a:lnTo>
                  <a:pt x="9599904" y="6443935"/>
                </a:lnTo>
                <a:lnTo>
                  <a:pt x="0" y="64439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5798009" y="518557"/>
            <a:ext cx="6691982" cy="12984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</a:pPr>
            <a:r>
              <a:rPr lang="en-US" sz="7499" b="1" dirty="0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REMEMBER...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181336" y="1991465"/>
            <a:ext cx="15925328" cy="18049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49"/>
              </a:lnSpc>
            </a:pPr>
            <a:r>
              <a:rPr lang="en-US" sz="5499" b="1" dirty="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When kids go home, what do they talk about? </a:t>
            </a:r>
          </a:p>
          <a:p>
            <a:pPr algn="ctr">
              <a:lnSpc>
                <a:spcPts val="7149"/>
              </a:lnSpc>
            </a:pPr>
            <a:r>
              <a:rPr lang="en-US" sz="5499" b="1" dirty="0">
                <a:solidFill>
                  <a:srgbClr val="0B7AC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DISCOVER TIME!</a:t>
            </a:r>
          </a:p>
        </p:txBody>
      </p:sp>
      <p:sp>
        <p:nvSpPr>
          <p:cNvPr id="5" name="Freeform 5"/>
          <p:cNvSpPr/>
          <p:nvPr/>
        </p:nvSpPr>
        <p:spPr>
          <a:xfrm>
            <a:off x="14957462" y="8954785"/>
            <a:ext cx="3330538" cy="1332215"/>
          </a:xfrm>
          <a:custGeom>
            <a:avLst/>
            <a:gdLst/>
            <a:ahLst/>
            <a:cxnLst/>
            <a:rect l="l" t="t" r="r" b="b"/>
            <a:pathLst>
              <a:path w="3330538" h="1332215">
                <a:moveTo>
                  <a:pt x="0" y="0"/>
                </a:moveTo>
                <a:lnTo>
                  <a:pt x="3330538" y="0"/>
                </a:lnTo>
                <a:lnTo>
                  <a:pt x="3330538" y="1332215"/>
                </a:lnTo>
                <a:lnTo>
                  <a:pt x="0" y="133221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677578" y="4078174"/>
            <a:ext cx="12643657" cy="4718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9"/>
              </a:lnSpc>
            </a:pPr>
            <a:r>
              <a:rPr lang="en-US" sz="3999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Our goal: To make sure they can connect the dots.</a:t>
            </a:r>
          </a:p>
          <a:p>
            <a:pPr algn="l">
              <a:lnSpc>
                <a:spcPts val="3500"/>
              </a:lnSpc>
            </a:pPr>
            <a:endParaRPr lang="en-US" sz="3999" b="1" dirty="0">
              <a:solidFill>
                <a:srgbClr val="000000"/>
              </a:solidFill>
              <a:latin typeface="Avenir Next LT Pro 2"/>
              <a:ea typeface="Avenir Next LT Pro 2"/>
              <a:cs typeface="Avenir Next LT Pro 2"/>
              <a:sym typeface="Avenir Next LT Pro 2"/>
            </a:endParaRPr>
          </a:p>
          <a:p>
            <a:pPr marL="863598" lvl="1" indent="-431799" algn="l">
              <a:lnSpc>
                <a:spcPts val="5599"/>
              </a:lnSpc>
              <a:buFont typeface="Arial"/>
              <a:buChar char="•"/>
            </a:pPr>
            <a:r>
              <a:rPr lang="en-US" sz="3999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Why did they do this DT? </a:t>
            </a:r>
          </a:p>
          <a:p>
            <a:pPr algn="l">
              <a:lnSpc>
                <a:spcPts val="5599"/>
              </a:lnSpc>
            </a:pPr>
            <a:endParaRPr lang="en-US" sz="3999" b="1" dirty="0">
              <a:solidFill>
                <a:srgbClr val="000000"/>
              </a:solidFill>
              <a:latin typeface="Avenir Next LT Pro 2"/>
              <a:ea typeface="Avenir Next LT Pro 2"/>
              <a:cs typeface="Avenir Next LT Pro 2"/>
              <a:sym typeface="Avenir Next LT Pro 2"/>
            </a:endParaRPr>
          </a:p>
          <a:p>
            <a:pPr marL="863598" lvl="1" indent="-431799" algn="l">
              <a:lnSpc>
                <a:spcPts val="5599"/>
              </a:lnSpc>
              <a:buFont typeface="Arial"/>
              <a:buChar char="•"/>
            </a:pPr>
            <a:r>
              <a:rPr lang="en-US" sz="3999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How did it introduce                                            what they learned in                                               the Bible Lesson?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150435" y="2477222"/>
            <a:ext cx="9716305" cy="6477537"/>
          </a:xfrm>
          <a:custGeom>
            <a:avLst/>
            <a:gdLst/>
            <a:ahLst/>
            <a:cxnLst/>
            <a:rect l="l" t="t" r="r" b="b"/>
            <a:pathLst>
              <a:path w="9716305" h="6477537">
                <a:moveTo>
                  <a:pt x="0" y="0"/>
                </a:moveTo>
                <a:lnTo>
                  <a:pt x="9716305" y="0"/>
                </a:lnTo>
                <a:lnTo>
                  <a:pt x="9716305" y="6477537"/>
                </a:lnTo>
                <a:lnTo>
                  <a:pt x="0" y="6477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4999" b="-2500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487073" y="2244698"/>
            <a:ext cx="1640839" cy="1640839"/>
          </a:xfrm>
          <a:custGeom>
            <a:avLst/>
            <a:gdLst/>
            <a:ahLst/>
            <a:cxnLst/>
            <a:rect l="l" t="t" r="r" b="b"/>
            <a:pathLst>
              <a:path w="1640839" h="1640839">
                <a:moveTo>
                  <a:pt x="0" y="0"/>
                </a:moveTo>
                <a:lnTo>
                  <a:pt x="1640839" y="0"/>
                </a:lnTo>
                <a:lnTo>
                  <a:pt x="1640839" y="1640839"/>
                </a:lnTo>
                <a:lnTo>
                  <a:pt x="0" y="164083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487073" y="4779309"/>
            <a:ext cx="1640839" cy="1640839"/>
          </a:xfrm>
          <a:custGeom>
            <a:avLst/>
            <a:gdLst/>
            <a:ahLst/>
            <a:cxnLst/>
            <a:rect l="l" t="t" r="r" b="b"/>
            <a:pathLst>
              <a:path w="1640839" h="1640839">
                <a:moveTo>
                  <a:pt x="0" y="0"/>
                </a:moveTo>
                <a:lnTo>
                  <a:pt x="1640839" y="0"/>
                </a:lnTo>
                <a:lnTo>
                  <a:pt x="1640839" y="1640839"/>
                </a:lnTo>
                <a:lnTo>
                  <a:pt x="0" y="164083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487073" y="7315498"/>
            <a:ext cx="1640839" cy="1640839"/>
          </a:xfrm>
          <a:custGeom>
            <a:avLst/>
            <a:gdLst/>
            <a:ahLst/>
            <a:cxnLst/>
            <a:rect l="l" t="t" r="r" b="b"/>
            <a:pathLst>
              <a:path w="1640839" h="1640839">
                <a:moveTo>
                  <a:pt x="0" y="0"/>
                </a:moveTo>
                <a:lnTo>
                  <a:pt x="1640839" y="0"/>
                </a:lnTo>
                <a:lnTo>
                  <a:pt x="1640839" y="1640838"/>
                </a:lnTo>
                <a:lnTo>
                  <a:pt x="0" y="164083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1844539" y="266751"/>
            <a:ext cx="14598923" cy="1817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99"/>
              </a:lnSpc>
            </a:pPr>
            <a:r>
              <a:rPr lang="en-US" sz="5999" b="1" dirty="0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BEFORE SUNDAY...</a:t>
            </a:r>
          </a:p>
          <a:p>
            <a:pPr algn="ctr">
              <a:lnSpc>
                <a:spcPts val="6500"/>
              </a:lnSpc>
            </a:pPr>
            <a:r>
              <a:rPr lang="en-US" sz="5000" b="1" dirty="0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the Discover Time Leader is responsible to...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405103" y="2426942"/>
            <a:ext cx="5159239" cy="1276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99"/>
              </a:lnSpc>
            </a:pPr>
            <a:r>
              <a:rPr lang="en-US" sz="3999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Study the entire lesson.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405103" y="4961553"/>
            <a:ext cx="4502290" cy="1276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99"/>
              </a:lnSpc>
            </a:pPr>
            <a:r>
              <a:rPr lang="en-US" sz="3999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Prepare to lead the DT activity.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405103" y="7497742"/>
            <a:ext cx="5371861" cy="1276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99"/>
              </a:lnSpc>
            </a:pPr>
            <a:r>
              <a:rPr lang="en-US" sz="3999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Ask questions in advance.</a:t>
            </a:r>
          </a:p>
        </p:txBody>
      </p:sp>
      <p:sp>
        <p:nvSpPr>
          <p:cNvPr id="10" name="Freeform 10"/>
          <p:cNvSpPr/>
          <p:nvPr/>
        </p:nvSpPr>
        <p:spPr>
          <a:xfrm>
            <a:off x="14957462" y="8954785"/>
            <a:ext cx="3330538" cy="1332215"/>
          </a:xfrm>
          <a:custGeom>
            <a:avLst/>
            <a:gdLst/>
            <a:ahLst/>
            <a:cxnLst/>
            <a:rect l="l" t="t" r="r" b="b"/>
            <a:pathLst>
              <a:path w="3330538" h="1332215">
                <a:moveTo>
                  <a:pt x="0" y="0"/>
                </a:moveTo>
                <a:lnTo>
                  <a:pt x="3330538" y="0"/>
                </a:lnTo>
                <a:lnTo>
                  <a:pt x="3330538" y="1332215"/>
                </a:lnTo>
                <a:lnTo>
                  <a:pt x="0" y="133221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960097" y="2719679"/>
            <a:ext cx="10011580" cy="6674387"/>
          </a:xfrm>
          <a:custGeom>
            <a:avLst/>
            <a:gdLst/>
            <a:ahLst/>
            <a:cxnLst/>
            <a:rect l="l" t="t" r="r" b="b"/>
            <a:pathLst>
              <a:path w="10011580" h="6674387">
                <a:moveTo>
                  <a:pt x="0" y="0"/>
                </a:moveTo>
                <a:lnTo>
                  <a:pt x="10011580" y="0"/>
                </a:lnTo>
                <a:lnTo>
                  <a:pt x="10011580" y="6674387"/>
                </a:lnTo>
                <a:lnTo>
                  <a:pt x="0" y="66743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487073" y="2244698"/>
            <a:ext cx="1640839" cy="1640839"/>
          </a:xfrm>
          <a:custGeom>
            <a:avLst/>
            <a:gdLst/>
            <a:ahLst/>
            <a:cxnLst/>
            <a:rect l="l" t="t" r="r" b="b"/>
            <a:pathLst>
              <a:path w="1640839" h="1640839">
                <a:moveTo>
                  <a:pt x="0" y="0"/>
                </a:moveTo>
                <a:lnTo>
                  <a:pt x="1640839" y="0"/>
                </a:lnTo>
                <a:lnTo>
                  <a:pt x="1640839" y="1640839"/>
                </a:lnTo>
                <a:lnTo>
                  <a:pt x="0" y="164083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487073" y="4779309"/>
            <a:ext cx="1640839" cy="1640839"/>
          </a:xfrm>
          <a:custGeom>
            <a:avLst/>
            <a:gdLst/>
            <a:ahLst/>
            <a:cxnLst/>
            <a:rect l="l" t="t" r="r" b="b"/>
            <a:pathLst>
              <a:path w="1640839" h="1640839">
                <a:moveTo>
                  <a:pt x="0" y="0"/>
                </a:moveTo>
                <a:lnTo>
                  <a:pt x="1640839" y="0"/>
                </a:lnTo>
                <a:lnTo>
                  <a:pt x="1640839" y="1640839"/>
                </a:lnTo>
                <a:lnTo>
                  <a:pt x="0" y="164083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487073" y="7315498"/>
            <a:ext cx="1640839" cy="1640839"/>
          </a:xfrm>
          <a:custGeom>
            <a:avLst/>
            <a:gdLst/>
            <a:ahLst/>
            <a:cxnLst/>
            <a:rect l="l" t="t" r="r" b="b"/>
            <a:pathLst>
              <a:path w="1640839" h="1640839">
                <a:moveTo>
                  <a:pt x="0" y="0"/>
                </a:moveTo>
                <a:lnTo>
                  <a:pt x="1640839" y="0"/>
                </a:lnTo>
                <a:lnTo>
                  <a:pt x="1640839" y="1640838"/>
                </a:lnTo>
                <a:lnTo>
                  <a:pt x="0" y="164083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1844539" y="209601"/>
            <a:ext cx="14598923" cy="1942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 b="1" dirty="0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ON SUNDAY...</a:t>
            </a:r>
          </a:p>
          <a:p>
            <a:pPr algn="ctr">
              <a:lnSpc>
                <a:spcPts val="7000"/>
              </a:lnSpc>
            </a:pPr>
            <a:r>
              <a:rPr lang="en-US" sz="5000" b="1" dirty="0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the Discover Time Leader is responsible to...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421131" y="2444636"/>
            <a:ext cx="4598258" cy="1276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99"/>
              </a:lnSpc>
            </a:pPr>
            <a:r>
              <a:rPr lang="en-US" sz="3999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Arrive on-time and ready to lead.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421131" y="5330455"/>
            <a:ext cx="5538966" cy="538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39"/>
              </a:lnSpc>
            </a:pPr>
            <a:r>
              <a:rPr lang="en-US" sz="3999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Lead the DT activity.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421131" y="7520364"/>
            <a:ext cx="5371861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999" b="1" dirty="0">
                <a:solidFill>
                  <a:srgbClr val="000000"/>
                </a:solidFill>
                <a:latin typeface="Avenir Next LT Pro 2"/>
                <a:ea typeface="Avenir Next LT Pro 2"/>
                <a:cs typeface="Avenir Next LT Pro 2"/>
                <a:sym typeface="Avenir Next LT Pro 2"/>
              </a:rPr>
              <a:t>Support during other parts of the morning.</a:t>
            </a:r>
          </a:p>
        </p:txBody>
      </p:sp>
      <p:sp>
        <p:nvSpPr>
          <p:cNvPr id="10" name="Freeform 10"/>
          <p:cNvSpPr/>
          <p:nvPr/>
        </p:nvSpPr>
        <p:spPr>
          <a:xfrm>
            <a:off x="0" y="8954759"/>
            <a:ext cx="3330538" cy="1332215"/>
          </a:xfrm>
          <a:custGeom>
            <a:avLst/>
            <a:gdLst/>
            <a:ahLst/>
            <a:cxnLst/>
            <a:rect l="l" t="t" r="r" b="b"/>
            <a:pathLst>
              <a:path w="3330538" h="1332215">
                <a:moveTo>
                  <a:pt x="0" y="0"/>
                </a:moveTo>
                <a:lnTo>
                  <a:pt x="3330538" y="0"/>
                </a:lnTo>
                <a:lnTo>
                  <a:pt x="3330538" y="1332215"/>
                </a:lnTo>
                <a:lnTo>
                  <a:pt x="0" y="133221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87073" y="1524789"/>
            <a:ext cx="7887021" cy="6159243"/>
          </a:xfrm>
          <a:custGeom>
            <a:avLst/>
            <a:gdLst/>
            <a:ahLst/>
            <a:cxnLst/>
            <a:rect l="l" t="t" r="r" b="b"/>
            <a:pathLst>
              <a:path w="7887021" h="6159243">
                <a:moveTo>
                  <a:pt x="0" y="0"/>
                </a:moveTo>
                <a:lnTo>
                  <a:pt x="7887021" y="0"/>
                </a:lnTo>
                <a:lnTo>
                  <a:pt x="7887021" y="6159243"/>
                </a:lnTo>
                <a:lnTo>
                  <a:pt x="0" y="615924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9801" b="-5452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591880" y="5464805"/>
            <a:ext cx="9465295" cy="4564356"/>
          </a:xfrm>
          <a:custGeom>
            <a:avLst/>
            <a:gdLst/>
            <a:ahLst/>
            <a:cxnLst/>
            <a:rect l="l" t="t" r="r" b="b"/>
            <a:pathLst>
              <a:path w="9465295" h="4564356">
                <a:moveTo>
                  <a:pt x="0" y="0"/>
                </a:moveTo>
                <a:lnTo>
                  <a:pt x="9465296" y="0"/>
                </a:lnTo>
                <a:lnTo>
                  <a:pt x="9465296" y="4564356"/>
                </a:lnTo>
                <a:lnTo>
                  <a:pt x="0" y="456435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61907" r="-15929" b="-18399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0846652" y="505748"/>
            <a:ext cx="5174128" cy="4800341"/>
          </a:xfrm>
          <a:custGeom>
            <a:avLst/>
            <a:gdLst/>
            <a:ahLst/>
            <a:cxnLst/>
            <a:rect l="l" t="t" r="r" b="b"/>
            <a:pathLst>
              <a:path w="5174128" h="4800341">
                <a:moveTo>
                  <a:pt x="0" y="0"/>
                </a:moveTo>
                <a:lnTo>
                  <a:pt x="5174127" y="0"/>
                </a:lnTo>
                <a:lnTo>
                  <a:pt x="5174127" y="4800341"/>
                </a:lnTo>
                <a:lnTo>
                  <a:pt x="0" y="48003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5576" r="-82968" b="-32334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7073" y="277148"/>
            <a:ext cx="9386564" cy="10387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5999" b="1" dirty="0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Discover Time Stations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46437" y="7713473"/>
            <a:ext cx="6768292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b="1" dirty="0">
                <a:solidFill>
                  <a:srgbClr val="0B7AC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SAND</a:t>
            </a:r>
          </a:p>
        </p:txBody>
      </p:sp>
      <p:sp>
        <p:nvSpPr>
          <p:cNvPr id="7" name="Freeform 7"/>
          <p:cNvSpPr/>
          <p:nvPr/>
        </p:nvSpPr>
        <p:spPr>
          <a:xfrm>
            <a:off x="0" y="8954785"/>
            <a:ext cx="3330538" cy="1332215"/>
          </a:xfrm>
          <a:custGeom>
            <a:avLst/>
            <a:gdLst/>
            <a:ahLst/>
            <a:cxnLst/>
            <a:rect l="l" t="t" r="r" b="b"/>
            <a:pathLst>
              <a:path w="3330538" h="1332215">
                <a:moveTo>
                  <a:pt x="0" y="0"/>
                </a:moveTo>
                <a:lnTo>
                  <a:pt x="3330538" y="0"/>
                </a:lnTo>
                <a:lnTo>
                  <a:pt x="3330538" y="1332215"/>
                </a:lnTo>
                <a:lnTo>
                  <a:pt x="0" y="133221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51793" y="505748"/>
            <a:ext cx="7553126" cy="4267649"/>
          </a:xfrm>
          <a:custGeom>
            <a:avLst/>
            <a:gdLst/>
            <a:ahLst/>
            <a:cxnLst/>
            <a:rect l="l" t="t" r="r" b="b"/>
            <a:pathLst>
              <a:path w="7553126" h="4267649">
                <a:moveTo>
                  <a:pt x="0" y="0"/>
                </a:moveTo>
                <a:lnTo>
                  <a:pt x="7553125" y="0"/>
                </a:lnTo>
                <a:lnTo>
                  <a:pt x="7553125" y="4267648"/>
                </a:lnTo>
                <a:lnTo>
                  <a:pt x="0" y="426764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4238" b="-71742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145468" y="4995721"/>
            <a:ext cx="8497429" cy="4974802"/>
          </a:xfrm>
          <a:custGeom>
            <a:avLst/>
            <a:gdLst/>
            <a:ahLst/>
            <a:cxnLst/>
            <a:rect l="l" t="t" r="r" b="b"/>
            <a:pathLst>
              <a:path w="8497429" h="4974802">
                <a:moveTo>
                  <a:pt x="0" y="0"/>
                </a:moveTo>
                <a:lnTo>
                  <a:pt x="8497429" y="0"/>
                </a:lnTo>
                <a:lnTo>
                  <a:pt x="8497429" y="4974802"/>
                </a:lnTo>
                <a:lnTo>
                  <a:pt x="0" y="497480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6692" r="-14639" b="-10169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487073" y="1410623"/>
            <a:ext cx="7325497" cy="6436641"/>
          </a:xfrm>
          <a:custGeom>
            <a:avLst/>
            <a:gdLst/>
            <a:ahLst/>
            <a:cxnLst/>
            <a:rect l="l" t="t" r="r" b="b"/>
            <a:pathLst>
              <a:path w="7325497" h="6436641">
                <a:moveTo>
                  <a:pt x="0" y="0"/>
                </a:moveTo>
                <a:lnTo>
                  <a:pt x="7325497" y="0"/>
                </a:lnTo>
                <a:lnTo>
                  <a:pt x="7325497" y="6436641"/>
                </a:lnTo>
                <a:lnTo>
                  <a:pt x="0" y="64366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1745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87073" y="277148"/>
            <a:ext cx="10184007" cy="10387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5999" b="1" dirty="0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Discover Time Stations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13305" y="7941993"/>
            <a:ext cx="4873032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b="1" dirty="0">
                <a:solidFill>
                  <a:srgbClr val="0B7AC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FOOD</a:t>
            </a:r>
          </a:p>
        </p:txBody>
      </p:sp>
      <p:sp>
        <p:nvSpPr>
          <p:cNvPr id="7" name="Freeform 7"/>
          <p:cNvSpPr/>
          <p:nvPr/>
        </p:nvSpPr>
        <p:spPr>
          <a:xfrm>
            <a:off x="0" y="8954785"/>
            <a:ext cx="3330538" cy="1332215"/>
          </a:xfrm>
          <a:custGeom>
            <a:avLst/>
            <a:gdLst/>
            <a:ahLst/>
            <a:cxnLst/>
            <a:rect l="l" t="t" r="r" b="b"/>
            <a:pathLst>
              <a:path w="3330538" h="1332215">
                <a:moveTo>
                  <a:pt x="0" y="0"/>
                </a:moveTo>
                <a:lnTo>
                  <a:pt x="3330538" y="0"/>
                </a:lnTo>
                <a:lnTo>
                  <a:pt x="3330538" y="1332215"/>
                </a:lnTo>
                <a:lnTo>
                  <a:pt x="0" y="133221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777176" y="1432163"/>
            <a:ext cx="9271591" cy="6609427"/>
          </a:xfrm>
          <a:custGeom>
            <a:avLst/>
            <a:gdLst/>
            <a:ahLst/>
            <a:cxnLst/>
            <a:rect l="l" t="t" r="r" b="b"/>
            <a:pathLst>
              <a:path w="9271591" h="6609427">
                <a:moveTo>
                  <a:pt x="0" y="0"/>
                </a:moveTo>
                <a:lnTo>
                  <a:pt x="9271591" y="0"/>
                </a:lnTo>
                <a:lnTo>
                  <a:pt x="9271591" y="6609427"/>
                </a:lnTo>
                <a:lnTo>
                  <a:pt x="0" y="660942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7329" t="-33961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487073" y="2145461"/>
            <a:ext cx="8072136" cy="7475432"/>
          </a:xfrm>
          <a:custGeom>
            <a:avLst/>
            <a:gdLst/>
            <a:ahLst/>
            <a:cxnLst/>
            <a:rect l="l" t="t" r="r" b="b"/>
            <a:pathLst>
              <a:path w="8072136" h="7475432">
                <a:moveTo>
                  <a:pt x="0" y="0"/>
                </a:moveTo>
                <a:lnTo>
                  <a:pt x="8072136" y="0"/>
                </a:lnTo>
                <a:lnTo>
                  <a:pt x="8072136" y="7475431"/>
                </a:lnTo>
                <a:lnTo>
                  <a:pt x="0" y="747543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23477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487073" y="277148"/>
            <a:ext cx="9227075" cy="10387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5999" b="1" dirty="0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Discover Time Stations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777176" y="8157859"/>
            <a:ext cx="3421685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b="1" dirty="0">
                <a:solidFill>
                  <a:srgbClr val="0B7AC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LEGO</a:t>
            </a:r>
          </a:p>
        </p:txBody>
      </p:sp>
      <p:sp>
        <p:nvSpPr>
          <p:cNvPr id="6" name="Freeform 6"/>
          <p:cNvSpPr/>
          <p:nvPr/>
        </p:nvSpPr>
        <p:spPr>
          <a:xfrm>
            <a:off x="14957462" y="8954785"/>
            <a:ext cx="3330538" cy="1332215"/>
          </a:xfrm>
          <a:custGeom>
            <a:avLst/>
            <a:gdLst/>
            <a:ahLst/>
            <a:cxnLst/>
            <a:rect l="l" t="t" r="r" b="b"/>
            <a:pathLst>
              <a:path w="3330538" h="1332215">
                <a:moveTo>
                  <a:pt x="0" y="0"/>
                </a:moveTo>
                <a:lnTo>
                  <a:pt x="3330538" y="0"/>
                </a:lnTo>
                <a:lnTo>
                  <a:pt x="3330538" y="1332215"/>
                </a:lnTo>
                <a:lnTo>
                  <a:pt x="0" y="133221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14622" y="5959431"/>
            <a:ext cx="9093907" cy="4036197"/>
          </a:xfrm>
          <a:custGeom>
            <a:avLst/>
            <a:gdLst/>
            <a:ahLst/>
            <a:cxnLst/>
            <a:rect l="l" t="t" r="r" b="b"/>
            <a:pathLst>
              <a:path w="9093907" h="4036197">
                <a:moveTo>
                  <a:pt x="0" y="0"/>
                </a:moveTo>
                <a:lnTo>
                  <a:pt x="9093906" y="0"/>
                </a:lnTo>
                <a:lnTo>
                  <a:pt x="9093906" y="4036197"/>
                </a:lnTo>
                <a:lnTo>
                  <a:pt x="0" y="403619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1352" b="-15384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4585731" y="1524240"/>
            <a:ext cx="3845859" cy="7627178"/>
          </a:xfrm>
          <a:custGeom>
            <a:avLst/>
            <a:gdLst/>
            <a:ahLst/>
            <a:cxnLst/>
            <a:rect l="l" t="t" r="r" b="b"/>
            <a:pathLst>
              <a:path w="3845859" h="7627178">
                <a:moveTo>
                  <a:pt x="0" y="0"/>
                </a:moveTo>
                <a:lnTo>
                  <a:pt x="3845859" y="0"/>
                </a:lnTo>
                <a:lnTo>
                  <a:pt x="3845859" y="7627178"/>
                </a:lnTo>
                <a:lnTo>
                  <a:pt x="0" y="76271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79742" r="-84687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9970797" y="505748"/>
            <a:ext cx="7937731" cy="4206606"/>
          </a:xfrm>
          <a:custGeom>
            <a:avLst/>
            <a:gdLst/>
            <a:ahLst/>
            <a:cxnLst/>
            <a:rect l="l" t="t" r="r" b="b"/>
            <a:pathLst>
              <a:path w="7937731" h="4206606">
                <a:moveTo>
                  <a:pt x="0" y="0"/>
                </a:moveTo>
                <a:lnTo>
                  <a:pt x="7937731" y="0"/>
                </a:lnTo>
                <a:lnTo>
                  <a:pt x="7937731" y="4206605"/>
                </a:lnTo>
                <a:lnTo>
                  <a:pt x="0" y="42066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41522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487073" y="1524240"/>
            <a:ext cx="3929863" cy="7627178"/>
          </a:xfrm>
          <a:custGeom>
            <a:avLst/>
            <a:gdLst/>
            <a:ahLst/>
            <a:cxnLst/>
            <a:rect l="l" t="t" r="r" b="b"/>
            <a:pathLst>
              <a:path w="3929863" h="7627178">
                <a:moveTo>
                  <a:pt x="0" y="0"/>
                </a:moveTo>
                <a:lnTo>
                  <a:pt x="3929863" y="0"/>
                </a:lnTo>
                <a:lnTo>
                  <a:pt x="3929863" y="7627178"/>
                </a:lnTo>
                <a:lnTo>
                  <a:pt x="0" y="762717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8933" r="-16628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487073" y="277148"/>
            <a:ext cx="9243024" cy="10387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5999" b="1" dirty="0">
                <a:solidFill>
                  <a:srgbClr val="00000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Discover Time Stations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970797" y="4694307"/>
            <a:ext cx="7937731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b="1" dirty="0">
                <a:solidFill>
                  <a:srgbClr val="0B7AC0"/>
                </a:solidFill>
                <a:latin typeface="Avenir Next LT Pro 1"/>
                <a:ea typeface="Avenir Next LT Pro 1"/>
                <a:cs typeface="Avenir Next LT Pro 1"/>
                <a:sym typeface="Avenir Next LT Pro 1"/>
              </a:rPr>
              <a:t>CHALK &amp; BOX</a:t>
            </a:r>
          </a:p>
        </p:txBody>
      </p:sp>
      <p:sp>
        <p:nvSpPr>
          <p:cNvPr id="8" name="Freeform 8"/>
          <p:cNvSpPr/>
          <p:nvPr/>
        </p:nvSpPr>
        <p:spPr>
          <a:xfrm>
            <a:off x="-162580" y="9151418"/>
            <a:ext cx="3330538" cy="1332215"/>
          </a:xfrm>
          <a:custGeom>
            <a:avLst/>
            <a:gdLst/>
            <a:ahLst/>
            <a:cxnLst/>
            <a:rect l="l" t="t" r="r" b="b"/>
            <a:pathLst>
              <a:path w="3330538" h="1332215">
                <a:moveTo>
                  <a:pt x="0" y="0"/>
                </a:moveTo>
                <a:lnTo>
                  <a:pt x="3330538" y="0"/>
                </a:lnTo>
                <a:lnTo>
                  <a:pt x="3330538" y="1332215"/>
                </a:lnTo>
                <a:lnTo>
                  <a:pt x="0" y="133221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AF148A6338E745A019066EF8516AB5" ma:contentTypeVersion="15" ma:contentTypeDescription="Create a new document." ma:contentTypeScope="" ma:versionID="598ba4cef3b9b02085157a7437334df1">
  <xsd:schema xmlns:xsd="http://www.w3.org/2001/XMLSchema" xmlns:xs="http://www.w3.org/2001/XMLSchema" xmlns:p="http://schemas.microsoft.com/office/2006/metadata/properties" xmlns:ns2="0262e1f1-3b32-49da-a517-b4fb05fce4aa" xmlns:ns3="adefabda-bd6b-4128-a26e-f93d6295a92b" targetNamespace="http://schemas.microsoft.com/office/2006/metadata/properties" ma:root="true" ma:fieldsID="851373174511ea1433d0cc3b91696b2a" ns2:_="" ns3:_="">
    <xsd:import namespace="0262e1f1-3b32-49da-a517-b4fb05fce4aa"/>
    <xsd:import namespace="adefabda-bd6b-4128-a26e-f93d6295a9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62e1f1-3b32-49da-a517-b4fb05fce4a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efabda-bd6b-4128-a26e-f93d6295a92b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54B7F1F-C338-4CC3-891B-ED0D3EBEC56E}"/>
</file>

<file path=customXml/itemProps2.xml><?xml version="1.0" encoding="utf-8"?>
<ds:datastoreItem xmlns:ds="http://schemas.openxmlformats.org/officeDocument/2006/customXml" ds:itemID="{3712AFBE-B70A-4343-9B85-A97694448F9B}"/>
</file>

<file path=customXml/itemProps3.xml><?xml version="1.0" encoding="utf-8"?>
<ds:datastoreItem xmlns:ds="http://schemas.openxmlformats.org/officeDocument/2006/customXml" ds:itemID="{D5574D83-68F1-42ED-9C52-2B49F2F53ABF}"/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437</Words>
  <Application>Microsoft Macintosh PowerPoint</Application>
  <PresentationFormat>Custom</PresentationFormat>
  <Paragraphs>81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Avenir Next LT Pro 2</vt:lpstr>
      <vt:lpstr>Avenir Next LT Pro 1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Toolbox I - Discover Time Basics</dc:title>
  <cp:lastModifiedBy>Kerrie Gonnering</cp:lastModifiedBy>
  <cp:revision>2</cp:revision>
  <dcterms:created xsi:type="dcterms:W3CDTF">2006-08-16T00:00:00Z</dcterms:created>
  <dcterms:modified xsi:type="dcterms:W3CDTF">2025-01-09T17:13:36Z</dcterms:modified>
  <dc:identifier>DAGN2jwymwI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0x010100B9AF148A6338E745A019066EF8516AB5</vt:lpwstr>
  </property>
</Properties>
</file>